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61" r:id="rId1"/>
  </p:sldMasterIdLst>
  <p:notesMasterIdLst>
    <p:notesMasterId r:id="rId5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311" r:id="rId14"/>
    <p:sldId id="314" r:id="rId15"/>
    <p:sldId id="268" r:id="rId16"/>
    <p:sldId id="269" r:id="rId17"/>
    <p:sldId id="270" r:id="rId18"/>
    <p:sldId id="271" r:id="rId19"/>
    <p:sldId id="272" r:id="rId20"/>
    <p:sldId id="273" r:id="rId21"/>
    <p:sldId id="274" r:id="rId22"/>
    <p:sldId id="275" r:id="rId23"/>
    <p:sldId id="276" r:id="rId24"/>
    <p:sldId id="278" r:id="rId25"/>
    <p:sldId id="277" r:id="rId26"/>
    <p:sldId id="279" r:id="rId27"/>
    <p:sldId id="280" r:id="rId28"/>
    <p:sldId id="309" r:id="rId29"/>
    <p:sldId id="301" r:id="rId30"/>
    <p:sldId id="281" r:id="rId31"/>
    <p:sldId id="300" r:id="rId32"/>
    <p:sldId id="302" r:id="rId33"/>
    <p:sldId id="303" r:id="rId34"/>
    <p:sldId id="304" r:id="rId35"/>
    <p:sldId id="305" r:id="rId36"/>
    <p:sldId id="307" r:id="rId37"/>
    <p:sldId id="316" r:id="rId38"/>
    <p:sldId id="317" r:id="rId39"/>
    <p:sldId id="310" r:id="rId40"/>
    <p:sldId id="315" r:id="rId41"/>
    <p:sldId id="282" r:id="rId42"/>
    <p:sldId id="283" r:id="rId43"/>
    <p:sldId id="284" r:id="rId44"/>
    <p:sldId id="285" r:id="rId45"/>
    <p:sldId id="286" r:id="rId46"/>
    <p:sldId id="287" r:id="rId47"/>
    <p:sldId id="288" r:id="rId48"/>
    <p:sldId id="289" r:id="rId49"/>
    <p:sldId id="290" r:id="rId50"/>
    <p:sldId id="312" r:id="rId51"/>
    <p:sldId id="313" r:id="rId52"/>
    <p:sldId id="319" r:id="rId53"/>
    <p:sldId id="320" r:id="rId54"/>
    <p:sldId id="296" r:id="rId55"/>
    <p:sldId id="297" r:id="rId5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 initials="" lastIdx="2"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437" autoAdjust="0"/>
    <p:restoredTop sz="94925" autoAdjust="0"/>
  </p:normalViewPr>
  <p:slideViewPr>
    <p:cSldViewPr snapToGrid="0">
      <p:cViewPr varScale="1">
        <p:scale>
          <a:sx n="75" d="100"/>
          <a:sy n="75" d="100"/>
        </p:scale>
        <p:origin x="1426" y="2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61"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30" name="PlaceHolder 1"/>
          <p:cNvSpPr>
            <a:spLocks noGrp="1"/>
          </p:cNvSpPr>
          <p:nvPr>
            <p:ph type="body"/>
          </p:nvPr>
        </p:nvSpPr>
        <p:spPr>
          <a:xfrm>
            <a:off x="756000" y="5078520"/>
            <a:ext cx="6047640" cy="4811040"/>
          </a:xfrm>
          <a:prstGeom prst="rect">
            <a:avLst/>
          </a:prstGeom>
        </p:spPr>
        <p:txBody>
          <a:bodyPr lIns="0" tIns="0" rIns="0" bIns="0"/>
          <a:lstStyle/>
          <a:p>
            <a:r>
              <a:rPr lang="en-US" sz="2000" b="0" strike="noStrike" spc="-1">
                <a:solidFill>
                  <a:srgbClr val="000000"/>
                </a:solidFill>
                <a:uFill>
                  <a:solidFill>
                    <a:srgbClr val="FFFFFF"/>
                  </a:solidFill>
                </a:uFill>
                <a:latin typeface="Arial"/>
              </a:rPr>
              <a:t>Click to edit the notes format</a:t>
            </a:r>
          </a:p>
        </p:txBody>
      </p:sp>
      <p:sp>
        <p:nvSpPr>
          <p:cNvPr id="231" name="PlaceHolder 2"/>
          <p:cNvSpPr>
            <a:spLocks noGrp="1"/>
          </p:cNvSpPr>
          <p:nvPr>
            <p:ph type="hdr"/>
          </p:nvPr>
        </p:nvSpPr>
        <p:spPr>
          <a:xfrm>
            <a:off x="0" y="0"/>
            <a:ext cx="3280680" cy="534240"/>
          </a:xfrm>
          <a:prstGeom prst="rect">
            <a:avLst/>
          </a:prstGeom>
        </p:spPr>
        <p:txBody>
          <a:bodyPr lIns="0" tIns="0" rIns="0" bIns="0"/>
          <a:lstStyle/>
          <a:p>
            <a:r>
              <a:rPr lang="en-US" sz="1400" b="0" strike="noStrike" spc="-1">
                <a:solidFill>
                  <a:srgbClr val="000000"/>
                </a:solidFill>
                <a:uFill>
                  <a:solidFill>
                    <a:srgbClr val="FFFFFF"/>
                  </a:solidFill>
                </a:uFill>
                <a:latin typeface="Times New Roman"/>
              </a:rPr>
              <a:t>&lt;header&gt;</a:t>
            </a:r>
          </a:p>
        </p:txBody>
      </p:sp>
      <p:sp>
        <p:nvSpPr>
          <p:cNvPr id="232" name="PlaceHolder 3"/>
          <p:cNvSpPr>
            <a:spLocks noGrp="1"/>
          </p:cNvSpPr>
          <p:nvPr>
            <p:ph type="dt"/>
          </p:nvPr>
        </p:nvSpPr>
        <p:spPr>
          <a:xfrm>
            <a:off x="4278960" y="0"/>
            <a:ext cx="3280680" cy="534240"/>
          </a:xfrm>
          <a:prstGeom prst="rect">
            <a:avLst/>
          </a:prstGeom>
        </p:spPr>
        <p:txBody>
          <a:bodyPr lIns="0" tIns="0" rIns="0" bIns="0"/>
          <a:lstStyle/>
          <a:p>
            <a:pPr algn="r"/>
            <a:r>
              <a:rPr lang="en-US" sz="1400" b="0" strike="noStrike" spc="-1">
                <a:solidFill>
                  <a:srgbClr val="000000"/>
                </a:solidFill>
                <a:uFill>
                  <a:solidFill>
                    <a:srgbClr val="FFFFFF"/>
                  </a:solidFill>
                </a:uFill>
                <a:latin typeface="Times New Roman"/>
              </a:rPr>
              <a:t>&lt;date/time&gt;</a:t>
            </a:r>
          </a:p>
        </p:txBody>
      </p:sp>
      <p:sp>
        <p:nvSpPr>
          <p:cNvPr id="233" name="PlaceHolder 4"/>
          <p:cNvSpPr>
            <a:spLocks noGrp="1"/>
          </p:cNvSpPr>
          <p:nvPr>
            <p:ph type="ftr"/>
          </p:nvPr>
        </p:nvSpPr>
        <p:spPr>
          <a:xfrm>
            <a:off x="0" y="10157400"/>
            <a:ext cx="3280680" cy="534240"/>
          </a:xfrm>
          <a:prstGeom prst="rect">
            <a:avLst/>
          </a:prstGeom>
        </p:spPr>
        <p:txBody>
          <a:bodyPr lIns="0" tIns="0" rIns="0" bIns="0" anchor="b"/>
          <a:lstStyle/>
          <a:p>
            <a:r>
              <a:rPr lang="en-US" sz="1400" b="0" strike="noStrike" spc="-1">
                <a:solidFill>
                  <a:srgbClr val="000000"/>
                </a:solidFill>
                <a:uFill>
                  <a:solidFill>
                    <a:srgbClr val="FFFFFF"/>
                  </a:solidFill>
                </a:uFill>
                <a:latin typeface="Times New Roman"/>
              </a:rPr>
              <a:t>&lt;footer&gt;</a:t>
            </a:r>
          </a:p>
        </p:txBody>
      </p:sp>
      <p:sp>
        <p:nvSpPr>
          <p:cNvPr id="234" name="PlaceHolder 5"/>
          <p:cNvSpPr>
            <a:spLocks noGrp="1"/>
          </p:cNvSpPr>
          <p:nvPr>
            <p:ph type="sldNum"/>
          </p:nvPr>
        </p:nvSpPr>
        <p:spPr>
          <a:xfrm>
            <a:off x="4278960" y="10157400"/>
            <a:ext cx="3280680" cy="534240"/>
          </a:xfrm>
          <a:prstGeom prst="rect">
            <a:avLst/>
          </a:prstGeom>
        </p:spPr>
        <p:txBody>
          <a:bodyPr lIns="0" tIns="0" rIns="0" bIns="0" anchor="b"/>
          <a:lstStyle/>
          <a:p>
            <a:pPr algn="r"/>
            <a:fld id="{066522F3-C50D-428C-A38D-C7846ED59AFC}" type="slidenum">
              <a:rPr lang="en-US" sz="1400" b="0" strike="noStrike" spc="-1">
                <a:solidFill>
                  <a:srgbClr val="000000"/>
                </a:solidFill>
                <a:uFill>
                  <a:solidFill>
                    <a:srgbClr val="FFFFFF"/>
                  </a:solidFill>
                </a:uFill>
                <a:latin typeface="Times New Roman"/>
              </a:rPr>
              <a:t>‹#›</a:t>
            </a:fld>
            <a:endParaRPr lang="en-US" sz="1400" b="0" strike="noStrike" spc="-1">
              <a:solidFill>
                <a:srgbClr val="000000"/>
              </a:solidFill>
              <a:uFill>
                <a:solidFill>
                  <a:srgbClr val="FFFFFF"/>
                </a:solidFill>
              </a:uFill>
              <a:latin typeface="Times New Roman"/>
            </a:endParaRP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4" name="PlaceHolder 1"/>
          <p:cNvSpPr>
            <a:spLocks noGrp="1"/>
          </p:cNvSpPr>
          <p:nvPr>
            <p:ph type="body"/>
          </p:nvPr>
        </p:nvSpPr>
        <p:spPr>
          <a:xfrm>
            <a:off x="685800" y="4343400"/>
            <a:ext cx="5485680" cy="4114080"/>
          </a:xfrm>
          <a:prstGeom prst="rect">
            <a:avLst/>
          </a:prstGeom>
        </p:spPr>
        <p:txBody>
          <a:bodyPr lIns="0" tIns="0" rIns="0" bIns="0"/>
          <a:lstStyle/>
          <a:p>
            <a:endParaRPr lang="en-US" sz="2000" b="0" strike="noStrike" spc="-1" dirty="0">
              <a:solidFill>
                <a:srgbClr val="000000"/>
              </a:solidFill>
              <a:uFill>
                <a:solidFill>
                  <a:srgbClr val="FFFFFF"/>
                </a:solidFill>
              </a:uFill>
              <a:latin typeface="Arial"/>
            </a:endParaRPr>
          </a:p>
        </p:txBody>
      </p:sp>
      <p:sp>
        <p:nvSpPr>
          <p:cNvPr id="565" name="CustomShape 2"/>
          <p:cNvSpPr/>
          <p:nvPr/>
        </p:nvSpPr>
        <p:spPr>
          <a:xfrm>
            <a:off x="3884760" y="8685360"/>
            <a:ext cx="2971080" cy="456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34944E55-44A7-446A-8CF1-DB3D6A9AAFE0}" type="slidenum">
              <a:rPr lang="en-US" sz="1200" b="0" strike="noStrike" spc="-1">
                <a:solidFill>
                  <a:srgbClr val="000000"/>
                </a:solidFill>
                <a:uFill>
                  <a:solidFill>
                    <a:srgbClr val="FFFFFF"/>
                  </a:solidFill>
                </a:uFill>
                <a:latin typeface="+mn-lt"/>
                <a:ea typeface="+mn-ea"/>
              </a:rPr>
              <a:t>1</a:t>
            </a:fld>
            <a:endParaRPr lang="en-US" sz="1800" b="0" strike="noStrike" spc="-1">
              <a:solidFill>
                <a:srgbClr val="000000"/>
              </a:solidFill>
              <a:uFill>
                <a:solidFill>
                  <a:srgbClr val="FFFFFF"/>
                </a:solidFill>
              </a:uFill>
              <a:latin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2" name="CustomShape 1"/>
          <p:cNvSpPr/>
          <p:nvPr/>
        </p:nvSpPr>
        <p:spPr>
          <a:xfrm>
            <a:off x="3884760" y="8685360"/>
            <a:ext cx="2971080" cy="456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C583F68E-1F3B-4F8C-87EE-F614AF304CBE}" type="slidenum">
              <a:rPr lang="en-US" sz="1200" b="0" strike="noStrike" spc="-1">
                <a:solidFill>
                  <a:srgbClr val="000000"/>
                </a:solidFill>
                <a:uFill>
                  <a:solidFill>
                    <a:srgbClr val="FFFFFF"/>
                  </a:solidFill>
                </a:uFill>
                <a:latin typeface="+mn-lt"/>
                <a:ea typeface="+mn-ea"/>
              </a:rPr>
              <a:t>48</a:t>
            </a:fld>
            <a:endParaRPr lang="en-US" sz="1800" b="0" strike="noStrike" spc="-1">
              <a:solidFill>
                <a:srgbClr val="000000"/>
              </a:solidFill>
              <a:uFill>
                <a:solidFill>
                  <a:srgbClr val="FFFFFF"/>
                </a:solidFill>
              </a:uFill>
              <a:latin typeface="Arial"/>
            </a:endParaRPr>
          </a:p>
        </p:txBody>
      </p:sp>
      <p:sp>
        <p:nvSpPr>
          <p:cNvPr id="583" name="PlaceHolder 2"/>
          <p:cNvSpPr>
            <a:spLocks noGrp="1"/>
          </p:cNvSpPr>
          <p:nvPr>
            <p:ph type="body"/>
          </p:nvPr>
        </p:nvSpPr>
        <p:spPr>
          <a:xfrm>
            <a:off x="685440" y="4343400"/>
            <a:ext cx="5486400" cy="4114440"/>
          </a:xfrm>
          <a:prstGeom prst="rect">
            <a:avLst/>
          </a:prstGeom>
        </p:spPr>
        <p:txBody>
          <a:bodyPr lIns="0" tIns="9360" rIns="0" bIns="0"/>
          <a:lstStyle/>
          <a:p>
            <a:pPr marL="216000" indent="-215640" algn="just">
              <a:lnSpc>
                <a:spcPct val="93000"/>
              </a:lnSpc>
            </a:pPr>
            <a:r>
              <a:rPr lang="en-US" sz="2000" b="0" strike="noStrike" spc="-1">
                <a:solidFill>
                  <a:srgbClr val="000000"/>
                </a:solidFill>
                <a:uFill>
                  <a:solidFill>
                    <a:srgbClr val="FFFFFF"/>
                  </a:solidFill>
                </a:uFill>
                <a:latin typeface="Arial"/>
              </a:rPr>
              <a:t>Finding similar patients in PhenomeCentral. Patient data can be contributed to PhenomeCentral through the PhenoTips user interface, including the phenotype quick search box that enables rapid entry of phenotype terms from the HPO (</a:t>
            </a:r>
            <a:r>
              <a:rPr lang="en-US" sz="2000" b="1" strike="noStrike" spc="-1">
                <a:solidFill>
                  <a:srgbClr val="000000"/>
                </a:solidFill>
                <a:uFill>
                  <a:solidFill>
                    <a:srgbClr val="FFFFFF"/>
                  </a:solidFill>
                </a:uFill>
                <a:latin typeface="Arial"/>
              </a:rPr>
              <a:t>A</a:t>
            </a:r>
            <a:r>
              <a:rPr lang="en-US" sz="2000" b="0" strike="noStrike" spc="-1">
                <a:solidFill>
                  <a:srgbClr val="000000"/>
                </a:solidFill>
                <a:uFill>
                  <a:solidFill>
                    <a:srgbClr val="FFFFFF"/>
                  </a:solidFill>
                </a:uFill>
                <a:latin typeface="Arial"/>
              </a:rPr>
              <a:t>), or selected records can be automatically deidentified and transferred from any PhenoTips instance automatically. The patient record can contain both present and absent phenotypic features (</a:t>
            </a:r>
            <a:r>
              <a:rPr lang="en-US" sz="2000" b="1" strike="noStrike" spc="-1">
                <a:solidFill>
                  <a:srgbClr val="000000"/>
                </a:solidFill>
                <a:uFill>
                  <a:solidFill>
                    <a:srgbClr val="FFFFFF"/>
                  </a:solidFill>
                </a:uFill>
                <a:latin typeface="Arial"/>
              </a:rPr>
              <a:t>B</a:t>
            </a:r>
            <a:r>
              <a:rPr lang="en-US" sz="2000" b="0" strike="noStrike" spc="-1">
                <a:solidFill>
                  <a:srgbClr val="000000"/>
                </a:solidFill>
                <a:uFill>
                  <a:solidFill>
                    <a:srgbClr val="FFFFFF"/>
                  </a:solidFill>
                </a:uFill>
                <a:latin typeface="Arial"/>
              </a:rPr>
              <a:t>) as well as genetic information, including candidate genes and VCF files (</a:t>
            </a:r>
            <a:r>
              <a:rPr lang="en-US" sz="2000" b="1" strike="noStrike" spc="-1">
                <a:solidFill>
                  <a:srgbClr val="000000"/>
                </a:solidFill>
                <a:uFill>
                  <a:solidFill>
                    <a:srgbClr val="FFFFFF"/>
                  </a:solidFill>
                </a:uFill>
                <a:latin typeface="Arial"/>
              </a:rPr>
              <a:t>C</a:t>
            </a:r>
            <a:r>
              <a:rPr lang="en-US" sz="2000" b="0" strike="noStrike" spc="-1">
                <a:solidFill>
                  <a:srgbClr val="000000"/>
                </a:solidFill>
                <a:uFill>
                  <a:solidFill>
                    <a:srgbClr val="FFFFFF"/>
                  </a:solidFill>
                </a:uFill>
                <a:latin typeface="Arial"/>
              </a:rPr>
              <a:t>). The patient's features are then immediately compared with all other patients in PhenomeCentral (</a:t>
            </a:r>
            <a:r>
              <a:rPr lang="en-US" sz="2000" b="1" strike="noStrike" spc="-1">
                <a:solidFill>
                  <a:srgbClr val="000000"/>
                </a:solidFill>
                <a:uFill>
                  <a:solidFill>
                    <a:srgbClr val="FFFFFF"/>
                  </a:solidFill>
                </a:uFill>
                <a:latin typeface="Arial"/>
              </a:rPr>
              <a:t>D</a:t>
            </a:r>
            <a:r>
              <a:rPr lang="en-US" sz="2000" b="0" strike="noStrike" spc="-1">
                <a:solidFill>
                  <a:srgbClr val="000000"/>
                </a:solidFill>
                <a:uFill>
                  <a:solidFill>
                    <a:srgbClr val="FFFFFF"/>
                  </a:solidFill>
                </a:uFill>
                <a:latin typeface="Arial"/>
              </a:rPr>
              <a:t>), and the best matches are shown to the user. A detailed breakdown of the phenotypic (</a:t>
            </a:r>
            <a:r>
              <a:rPr lang="en-US" sz="2000" b="1" strike="noStrike" spc="-1">
                <a:solidFill>
                  <a:srgbClr val="000000"/>
                </a:solidFill>
                <a:uFill>
                  <a:solidFill>
                    <a:srgbClr val="FFFFFF"/>
                  </a:solidFill>
                </a:uFill>
                <a:latin typeface="Arial"/>
              </a:rPr>
              <a:t>E</a:t>
            </a:r>
            <a:r>
              <a:rPr lang="en-US" sz="2000" b="0" strike="noStrike" spc="-1">
                <a:solidFill>
                  <a:srgbClr val="000000"/>
                </a:solidFill>
                <a:uFill>
                  <a:solidFill>
                    <a:srgbClr val="FFFFFF"/>
                  </a:solidFill>
                </a:uFill>
                <a:latin typeface="Arial"/>
              </a:rPr>
              <a:t>) and genotypic (</a:t>
            </a:r>
            <a:r>
              <a:rPr lang="en-US" sz="2000" b="1" strike="noStrike" spc="-1">
                <a:solidFill>
                  <a:srgbClr val="000000"/>
                </a:solidFill>
                <a:uFill>
                  <a:solidFill>
                    <a:srgbClr val="FFFFFF"/>
                  </a:solidFill>
                </a:uFill>
                <a:latin typeface="Arial"/>
              </a:rPr>
              <a:t>F</a:t>
            </a:r>
            <a:r>
              <a:rPr lang="en-US" sz="2000" b="0" strike="noStrike" spc="-1">
                <a:solidFill>
                  <a:srgbClr val="000000"/>
                </a:solidFill>
                <a:uFill>
                  <a:solidFill>
                    <a:srgbClr val="FFFFFF"/>
                  </a:solidFill>
                </a:uFill>
                <a:latin typeface="Arial"/>
              </a:rPr>
              <a:t>) similarity is shown for each match, enabling the user to see the underlying reasons for the match and determine whether or not the match is worth following up. A customizable email template (</a:t>
            </a:r>
            <a:r>
              <a:rPr lang="en-US" sz="2000" b="1" strike="noStrike" spc="-1">
                <a:solidFill>
                  <a:srgbClr val="000000"/>
                </a:solidFill>
                <a:uFill>
                  <a:solidFill>
                    <a:srgbClr val="FFFFFF"/>
                  </a:solidFill>
                </a:uFill>
                <a:latin typeface="Arial"/>
              </a:rPr>
              <a:t>G</a:t>
            </a:r>
            <a:r>
              <a:rPr lang="en-US" sz="2000" b="0" strike="noStrike" spc="-1">
                <a:solidFill>
                  <a:srgbClr val="000000"/>
                </a:solidFill>
                <a:uFill>
                  <a:solidFill>
                    <a:srgbClr val="FFFFFF"/>
                  </a:solidFill>
                </a:uFill>
                <a:latin typeface="Arial"/>
              </a:rPr>
              <a:t>) facilitates contacting the (potentially undisclosed) submitter of another patient record.</a:t>
            </a:r>
          </a:p>
          <a:p>
            <a:pPr marL="216000" indent="-215640">
              <a:lnSpc>
                <a:spcPct val="93000"/>
              </a:lnSpc>
            </a:pPr>
            <a:endParaRPr lang="en-US" sz="2000" b="0" strike="noStrike" spc="-1">
              <a:solidFill>
                <a:srgbClr val="000000"/>
              </a:solidFill>
              <a:uFill>
                <a:solidFill>
                  <a:srgbClr val="FFFFFF"/>
                </a:solidFill>
              </a:uFill>
              <a:latin typeface="Arial"/>
            </a:endParaRPr>
          </a:p>
          <a:p>
            <a:pPr marL="216000" indent="-215640">
              <a:lnSpc>
                <a:spcPct val="93000"/>
              </a:lnSpc>
            </a:pPr>
            <a:r>
              <a:rPr lang="en-US" sz="2000" b="0" strike="noStrike" spc="-1">
                <a:solidFill>
                  <a:srgbClr val="000000"/>
                </a:solidFill>
                <a:uFill>
                  <a:solidFill>
                    <a:srgbClr val="FFFFFF"/>
                  </a:solidFill>
                </a:uFill>
                <a:latin typeface="Arial"/>
              </a:rPr>
              <a:t>IF THIS IMAGE HAS BEEN PROVIDED BY OR IS OWNED BY A THIRD PARTY, AS INDICATED IN THE CAPTION LINE, THEN FURTHER PERMISSION MAY BE NEEDED BEFORE ANY FURTHER USE. PLEASE CONTACT WILEY'S PERMISSIONS DEPARTMENT ON PERMISSIONS@WILEY.COM OR USE THE RIGHTSLINK SERVICE BY CLICKING ON THE 'REQUEST PERMISSIONS' LINK ACCOMPANYING THIS ARTICLE. WILEY OR AUTHOR OWNED IMAGES MAY BE USED FOR NON-COMMERCIAL PURPOSES, SUBJECT TO PROPER CITATION OF THE ARTICLE, AUTHOR, AND PUBLISHER.</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4" name="PlaceHolder 1"/>
          <p:cNvSpPr>
            <a:spLocks noGrp="1"/>
          </p:cNvSpPr>
          <p:nvPr>
            <p:ph type="body"/>
          </p:nvPr>
        </p:nvSpPr>
        <p:spPr>
          <a:xfrm>
            <a:off x="685800" y="4343400"/>
            <a:ext cx="5485680" cy="4114080"/>
          </a:xfrm>
          <a:prstGeom prst="rect">
            <a:avLst/>
          </a:prstGeom>
        </p:spPr>
        <p:txBody>
          <a:bodyPr lIns="0" tIns="0" rIns="0" bIns="0"/>
          <a:lstStyle/>
          <a:p>
            <a:endParaRPr lang="en-US" sz="2000" b="0" strike="noStrike" spc="-1">
              <a:solidFill>
                <a:srgbClr val="000000"/>
              </a:solidFill>
              <a:uFill>
                <a:solidFill>
                  <a:srgbClr val="FFFFFF"/>
                </a:solidFill>
              </a:uFill>
              <a:latin typeface="Arial"/>
            </a:endParaRPr>
          </a:p>
        </p:txBody>
      </p:sp>
      <p:sp>
        <p:nvSpPr>
          <p:cNvPr id="585" name="CustomShape 2"/>
          <p:cNvSpPr/>
          <p:nvPr/>
        </p:nvSpPr>
        <p:spPr>
          <a:xfrm>
            <a:off x="3884760" y="8685360"/>
            <a:ext cx="2971080" cy="456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40DB3FA1-0BD1-44E5-849B-640E3CC5DC43}" type="slidenum">
              <a:rPr lang="en-US" sz="1200" b="0" strike="noStrike" spc="-1">
                <a:solidFill>
                  <a:srgbClr val="000000"/>
                </a:solidFill>
                <a:uFill>
                  <a:solidFill>
                    <a:srgbClr val="FFFFFF"/>
                  </a:solidFill>
                </a:uFill>
                <a:latin typeface="+mn-lt"/>
                <a:ea typeface="+mn-ea"/>
              </a:rPr>
              <a:t>49</a:t>
            </a:fld>
            <a:endParaRPr lang="en-US" sz="1800" b="0" strike="noStrike" spc="-1">
              <a:solidFill>
                <a:srgbClr val="000000"/>
              </a:solidFill>
              <a:uFill>
                <a:solidFill>
                  <a:srgbClr val="FFFFFF"/>
                </a:solidFill>
              </a:uFill>
              <a:latin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6" name="CustomShape 1"/>
          <p:cNvSpPr/>
          <p:nvPr/>
        </p:nvSpPr>
        <p:spPr>
          <a:xfrm>
            <a:off x="3884760" y="8685360"/>
            <a:ext cx="2971080" cy="456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BB8BF4D6-9AA0-487D-9934-79839059964E}" type="slidenum">
              <a:rPr lang="en-US" sz="1200" b="0" strike="noStrike" spc="-1">
                <a:solidFill>
                  <a:srgbClr val="000000"/>
                </a:solidFill>
                <a:uFill>
                  <a:solidFill>
                    <a:srgbClr val="FFFFFF"/>
                  </a:solidFill>
                </a:uFill>
                <a:latin typeface="Arial"/>
              </a:rPr>
              <a:t>10</a:t>
            </a:fld>
            <a:endParaRPr lang="en-US" sz="1800" b="0" strike="noStrike" spc="-1">
              <a:solidFill>
                <a:srgbClr val="000000"/>
              </a:solidFill>
              <a:uFill>
                <a:solidFill>
                  <a:srgbClr val="FFFFFF"/>
                </a:solidFill>
              </a:uFill>
              <a:latin typeface="Arial"/>
            </a:endParaRPr>
          </a:p>
        </p:txBody>
      </p:sp>
      <p:sp>
        <p:nvSpPr>
          <p:cNvPr id="567" name="PlaceHolder 2"/>
          <p:cNvSpPr>
            <a:spLocks noGrp="1"/>
          </p:cNvSpPr>
          <p:nvPr>
            <p:ph type="body"/>
          </p:nvPr>
        </p:nvSpPr>
        <p:spPr>
          <a:xfrm>
            <a:off x="685800" y="4343400"/>
            <a:ext cx="5485680" cy="4114080"/>
          </a:xfrm>
          <a:prstGeom prst="rect">
            <a:avLst/>
          </a:prstGeom>
        </p:spPr>
        <p:txBody>
          <a:bodyPr lIns="0" tIns="0" rIns="0" bIns="0"/>
          <a:lstStyle/>
          <a:p>
            <a:endParaRPr lang="en-US" sz="2000" b="0" strike="noStrike" spc="-1">
              <a:solidFill>
                <a:srgbClr val="000000"/>
              </a:solidFill>
              <a:uFill>
                <a:solidFill>
                  <a:srgbClr val="FFFFFF"/>
                </a:solidFill>
              </a:uFill>
              <a:latin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8" name="CustomShape 1"/>
          <p:cNvSpPr/>
          <p:nvPr/>
        </p:nvSpPr>
        <p:spPr>
          <a:xfrm>
            <a:off x="3884760" y="8685360"/>
            <a:ext cx="2971080" cy="456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E12D37DF-3C26-4746-AEB3-A3C07FE7BFB8}" type="slidenum">
              <a:rPr lang="en-US" sz="1200" b="0" strike="noStrike" spc="-1">
                <a:solidFill>
                  <a:srgbClr val="000000"/>
                </a:solidFill>
                <a:uFill>
                  <a:solidFill>
                    <a:srgbClr val="FFFFFF"/>
                  </a:solidFill>
                </a:uFill>
                <a:latin typeface="Times New Roman"/>
              </a:rPr>
              <a:t>15</a:t>
            </a:fld>
            <a:endParaRPr lang="en-US" sz="1800" b="0" strike="noStrike" spc="-1">
              <a:solidFill>
                <a:srgbClr val="000000"/>
              </a:solidFill>
              <a:uFill>
                <a:solidFill>
                  <a:srgbClr val="FFFFFF"/>
                </a:solidFill>
              </a:uFill>
              <a:latin typeface="Arial"/>
            </a:endParaRPr>
          </a:p>
        </p:txBody>
      </p:sp>
      <p:sp>
        <p:nvSpPr>
          <p:cNvPr id="569" name="PlaceHolder 2"/>
          <p:cNvSpPr>
            <a:spLocks noGrp="1"/>
          </p:cNvSpPr>
          <p:nvPr>
            <p:ph type="body"/>
          </p:nvPr>
        </p:nvSpPr>
        <p:spPr>
          <a:xfrm>
            <a:off x="685800" y="4343400"/>
            <a:ext cx="5485680" cy="4114080"/>
          </a:xfrm>
          <a:prstGeom prst="rect">
            <a:avLst/>
          </a:prstGeom>
        </p:spPr>
        <p:txBody>
          <a:bodyPr lIns="0" tIns="0" rIns="0" bIns="0"/>
          <a:lstStyle/>
          <a:p>
            <a:endParaRPr lang="en-US" sz="2000" b="0" strike="noStrike" spc="-1">
              <a:solidFill>
                <a:srgbClr val="000000"/>
              </a:solidFill>
              <a:uFill>
                <a:solidFill>
                  <a:srgbClr val="FFFFFF"/>
                </a:solidFill>
              </a:uFill>
              <a:latin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0" name="CustomShape 1"/>
          <p:cNvSpPr/>
          <p:nvPr/>
        </p:nvSpPr>
        <p:spPr>
          <a:xfrm>
            <a:off x="3884760" y="8685360"/>
            <a:ext cx="2971080" cy="456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BBB4D493-F1CA-404A-9994-FAE66369BC6E}" type="slidenum">
              <a:rPr lang="en-US" sz="1200" b="0" strike="noStrike" spc="-1">
                <a:solidFill>
                  <a:srgbClr val="000000"/>
                </a:solidFill>
                <a:uFill>
                  <a:solidFill>
                    <a:srgbClr val="FFFFFF"/>
                  </a:solidFill>
                </a:uFill>
                <a:latin typeface="Arial"/>
              </a:rPr>
              <a:t>19</a:t>
            </a:fld>
            <a:endParaRPr lang="en-US" sz="1800" b="0" strike="noStrike" spc="-1">
              <a:solidFill>
                <a:srgbClr val="000000"/>
              </a:solidFill>
              <a:uFill>
                <a:solidFill>
                  <a:srgbClr val="FFFFFF"/>
                </a:solidFill>
              </a:uFill>
              <a:latin typeface="Arial"/>
            </a:endParaRPr>
          </a:p>
        </p:txBody>
      </p:sp>
      <p:sp>
        <p:nvSpPr>
          <p:cNvPr id="571" name="PlaceHolder 2"/>
          <p:cNvSpPr>
            <a:spLocks noGrp="1"/>
          </p:cNvSpPr>
          <p:nvPr>
            <p:ph type="body"/>
          </p:nvPr>
        </p:nvSpPr>
        <p:spPr>
          <a:xfrm>
            <a:off x="685800" y="4343400"/>
            <a:ext cx="5485680" cy="4114080"/>
          </a:xfrm>
          <a:prstGeom prst="rect">
            <a:avLst/>
          </a:prstGeom>
        </p:spPr>
        <p:txBody>
          <a:bodyPr lIns="0" tIns="0" rIns="0" bIns="0"/>
          <a:lstStyle/>
          <a:p>
            <a:endParaRPr lang="en-US" sz="2000" b="0" strike="noStrike" spc="-1">
              <a:solidFill>
                <a:srgbClr val="000000"/>
              </a:solidFill>
              <a:uFill>
                <a:solidFill>
                  <a:srgbClr val="FFFFFF"/>
                </a:solidFill>
              </a:uFill>
              <a:latin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2" name="PlaceHolder 1"/>
          <p:cNvSpPr>
            <a:spLocks noGrp="1"/>
          </p:cNvSpPr>
          <p:nvPr>
            <p:ph type="body"/>
          </p:nvPr>
        </p:nvSpPr>
        <p:spPr>
          <a:xfrm>
            <a:off x="685800" y="4343400"/>
            <a:ext cx="5485680" cy="4114080"/>
          </a:xfrm>
          <a:prstGeom prst="rect">
            <a:avLst/>
          </a:prstGeom>
        </p:spPr>
        <p:txBody>
          <a:bodyPr lIns="0" tIns="0" rIns="0" bIns="0"/>
          <a:lstStyle/>
          <a:p>
            <a:endParaRPr lang="en-US" sz="2000" b="0" strike="noStrike" spc="-1">
              <a:solidFill>
                <a:srgbClr val="000000"/>
              </a:solidFill>
              <a:uFill>
                <a:solidFill>
                  <a:srgbClr val="FFFFFF"/>
                </a:solidFill>
              </a:uFill>
              <a:latin typeface="Arial"/>
            </a:endParaRPr>
          </a:p>
        </p:txBody>
      </p:sp>
      <p:sp>
        <p:nvSpPr>
          <p:cNvPr id="573" name="CustomShape 2"/>
          <p:cNvSpPr/>
          <p:nvPr/>
        </p:nvSpPr>
        <p:spPr>
          <a:xfrm>
            <a:off x="3884760" y="8685360"/>
            <a:ext cx="2971080" cy="456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24BEFF07-392D-48B8-8401-121C066B4872}" type="slidenum">
              <a:rPr lang="en-US" sz="1200" b="0" strike="noStrike" spc="-1">
                <a:solidFill>
                  <a:srgbClr val="000000"/>
                </a:solidFill>
                <a:uFill>
                  <a:solidFill>
                    <a:srgbClr val="FFFFFF"/>
                  </a:solidFill>
                </a:uFill>
                <a:latin typeface="+mn-lt"/>
                <a:ea typeface="+mn-ea"/>
              </a:rPr>
              <a:t>20</a:t>
            </a:fld>
            <a:endParaRPr lang="en-US" sz="1800" b="0" strike="noStrike" spc="-1">
              <a:solidFill>
                <a:srgbClr val="000000"/>
              </a:solidFill>
              <a:uFill>
                <a:solidFill>
                  <a:srgbClr val="FFFFFF"/>
                </a:solidFill>
              </a:uFill>
              <a:latin typeface="Aria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4" name="CustomShape 1"/>
          <p:cNvSpPr/>
          <p:nvPr/>
        </p:nvSpPr>
        <p:spPr>
          <a:xfrm>
            <a:off x="3884760" y="8685360"/>
            <a:ext cx="2971080" cy="456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313A574E-9C59-479A-B86D-CF2E365A665A}" type="slidenum">
              <a:rPr lang="en-US" sz="1200" b="0" strike="noStrike" spc="-1">
                <a:solidFill>
                  <a:srgbClr val="000000"/>
                </a:solidFill>
                <a:uFill>
                  <a:solidFill>
                    <a:srgbClr val="FFFFFF"/>
                  </a:solidFill>
                </a:uFill>
                <a:latin typeface="Arial"/>
              </a:rPr>
              <a:t>23</a:t>
            </a:fld>
            <a:endParaRPr lang="en-US" sz="1800" b="0" strike="noStrike" spc="-1">
              <a:solidFill>
                <a:srgbClr val="000000"/>
              </a:solidFill>
              <a:uFill>
                <a:solidFill>
                  <a:srgbClr val="FFFFFF"/>
                </a:solidFill>
              </a:uFill>
              <a:latin typeface="Arial"/>
            </a:endParaRPr>
          </a:p>
        </p:txBody>
      </p:sp>
      <p:sp>
        <p:nvSpPr>
          <p:cNvPr id="575" name="PlaceHolder 2"/>
          <p:cNvSpPr>
            <a:spLocks noGrp="1"/>
          </p:cNvSpPr>
          <p:nvPr>
            <p:ph type="body"/>
          </p:nvPr>
        </p:nvSpPr>
        <p:spPr>
          <a:xfrm>
            <a:off x="685800" y="4343400"/>
            <a:ext cx="5485680" cy="4114080"/>
          </a:xfrm>
          <a:prstGeom prst="rect">
            <a:avLst/>
          </a:prstGeom>
        </p:spPr>
        <p:txBody>
          <a:bodyPr lIns="0" tIns="0" rIns="0" bIns="0"/>
          <a:lstStyle/>
          <a:p>
            <a:endParaRPr lang="en-US" sz="2000" b="0" strike="noStrike" spc="-1">
              <a:solidFill>
                <a:srgbClr val="000000"/>
              </a:solidFill>
              <a:uFill>
                <a:solidFill>
                  <a:srgbClr val="FFFFFF"/>
                </a:solidFill>
              </a:uFill>
              <a:latin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8" name="PlaceHolder 1"/>
          <p:cNvSpPr>
            <a:spLocks noGrp="1"/>
          </p:cNvSpPr>
          <p:nvPr>
            <p:ph type="body"/>
          </p:nvPr>
        </p:nvSpPr>
        <p:spPr>
          <a:xfrm>
            <a:off x="685800" y="4343400"/>
            <a:ext cx="5485680" cy="4114080"/>
          </a:xfrm>
          <a:prstGeom prst="rect">
            <a:avLst/>
          </a:prstGeom>
        </p:spPr>
        <p:txBody>
          <a:bodyPr lIns="0" tIns="0" rIns="0" bIns="0"/>
          <a:lstStyle/>
          <a:p>
            <a:r>
              <a:rPr lang="en-US" sz="2000" b="0" strike="noStrike" spc="-1">
                <a:solidFill>
                  <a:srgbClr val="000000"/>
                </a:solidFill>
                <a:uFill>
                  <a:solidFill>
                    <a:srgbClr val="FFFFFF"/>
                  </a:solidFill>
                </a:uFill>
                <a:latin typeface="Times New Roman"/>
              </a:rPr>
              <a:t>Slick used car salesman</a:t>
            </a:r>
            <a:endParaRPr lang="en-US" sz="2000" b="0" strike="noStrike" spc="-1">
              <a:solidFill>
                <a:srgbClr val="000000"/>
              </a:solidFill>
              <a:uFill>
                <a:solidFill>
                  <a:srgbClr val="FFFFFF"/>
                </a:solidFill>
              </a:uFill>
              <a:latin typeface="Arial"/>
            </a:endParaRPr>
          </a:p>
        </p:txBody>
      </p:sp>
      <p:sp>
        <p:nvSpPr>
          <p:cNvPr id="579" name="CustomShape 2"/>
          <p:cNvSpPr/>
          <p:nvPr/>
        </p:nvSpPr>
        <p:spPr>
          <a:xfrm>
            <a:off x="3884760" y="8685360"/>
            <a:ext cx="2971080" cy="456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06B454AA-902D-4AEB-9B4F-9FEB89655D2A}" type="slidenum">
              <a:rPr lang="en-US" sz="1200" b="0" strike="noStrike" spc="-1">
                <a:solidFill>
                  <a:srgbClr val="000000"/>
                </a:solidFill>
                <a:uFill>
                  <a:solidFill>
                    <a:srgbClr val="FFFFFF"/>
                  </a:solidFill>
                </a:uFill>
                <a:latin typeface="Times New Roman"/>
                <a:ea typeface="+mn-ea"/>
              </a:rPr>
              <a:t>24</a:t>
            </a:fld>
            <a:endParaRPr lang="en-US" sz="1800" b="0" strike="noStrike" spc="-1">
              <a:solidFill>
                <a:srgbClr val="000000"/>
              </a:solidFill>
              <a:uFill>
                <a:solidFill>
                  <a:srgbClr val="FFFFFF"/>
                </a:solidFill>
              </a:uFill>
              <a:latin typeface="Aria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6" name="CustomShape 1"/>
          <p:cNvSpPr/>
          <p:nvPr/>
        </p:nvSpPr>
        <p:spPr>
          <a:xfrm>
            <a:off x="3884760" y="8685360"/>
            <a:ext cx="2971080" cy="456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BB9563D0-F1E8-4B95-B36E-1EED82C70ED0}" type="slidenum">
              <a:rPr lang="en-US" sz="1200" b="0" strike="noStrike" spc="-1">
                <a:solidFill>
                  <a:srgbClr val="000000"/>
                </a:solidFill>
                <a:uFill>
                  <a:solidFill>
                    <a:srgbClr val="FFFFFF"/>
                  </a:solidFill>
                </a:uFill>
                <a:latin typeface="Arial"/>
              </a:rPr>
              <a:t>25</a:t>
            </a:fld>
            <a:endParaRPr lang="en-US" sz="1800" b="0" strike="noStrike" spc="-1">
              <a:solidFill>
                <a:srgbClr val="000000"/>
              </a:solidFill>
              <a:uFill>
                <a:solidFill>
                  <a:srgbClr val="FFFFFF"/>
                </a:solidFill>
              </a:uFill>
              <a:latin typeface="Arial"/>
            </a:endParaRPr>
          </a:p>
        </p:txBody>
      </p:sp>
      <p:sp>
        <p:nvSpPr>
          <p:cNvPr id="577" name="PlaceHolder 2"/>
          <p:cNvSpPr>
            <a:spLocks noGrp="1"/>
          </p:cNvSpPr>
          <p:nvPr>
            <p:ph type="body"/>
          </p:nvPr>
        </p:nvSpPr>
        <p:spPr>
          <a:xfrm>
            <a:off x="685800" y="4343400"/>
            <a:ext cx="5485680" cy="4114080"/>
          </a:xfrm>
          <a:prstGeom prst="rect">
            <a:avLst/>
          </a:prstGeom>
        </p:spPr>
        <p:txBody>
          <a:bodyPr lIns="0" tIns="0" rIns="0" bIns="0"/>
          <a:lstStyle/>
          <a:p>
            <a:endParaRPr lang="en-US" sz="2000" b="0" strike="noStrike" spc="-1">
              <a:solidFill>
                <a:srgbClr val="000000"/>
              </a:solidFill>
              <a:uFill>
                <a:solidFill>
                  <a:srgbClr val="FFFFFF"/>
                </a:solidFill>
              </a:uFill>
              <a:latin typeface="Aria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0" name="CustomShape 1"/>
          <p:cNvSpPr/>
          <p:nvPr/>
        </p:nvSpPr>
        <p:spPr>
          <a:xfrm>
            <a:off x="3884760" y="8685360"/>
            <a:ext cx="2971080" cy="456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A11FA613-15A5-48BD-846D-8FFD465F4964}" type="slidenum">
              <a:rPr lang="en-US" sz="1200" b="0" strike="noStrike" spc="-1">
                <a:solidFill>
                  <a:srgbClr val="000000"/>
                </a:solidFill>
                <a:uFill>
                  <a:solidFill>
                    <a:srgbClr val="FFFFFF"/>
                  </a:solidFill>
                </a:uFill>
                <a:latin typeface="Times New Roman"/>
                <a:ea typeface="+mn-ea"/>
              </a:rPr>
              <a:t>26</a:t>
            </a:fld>
            <a:endParaRPr lang="en-US" sz="1800" b="0" strike="noStrike" spc="-1">
              <a:solidFill>
                <a:srgbClr val="000000"/>
              </a:solidFill>
              <a:uFill>
                <a:solidFill>
                  <a:srgbClr val="FFFFFF"/>
                </a:solidFill>
              </a:uFill>
              <a:latin typeface="Arial"/>
            </a:endParaRPr>
          </a:p>
        </p:txBody>
      </p:sp>
      <p:sp>
        <p:nvSpPr>
          <p:cNvPr id="581" name="PlaceHolder 2"/>
          <p:cNvSpPr>
            <a:spLocks noGrp="1"/>
          </p:cNvSpPr>
          <p:nvPr>
            <p:ph type="body"/>
          </p:nvPr>
        </p:nvSpPr>
        <p:spPr>
          <a:xfrm>
            <a:off x="914400" y="4343400"/>
            <a:ext cx="5028480" cy="4114080"/>
          </a:xfrm>
          <a:prstGeom prst="rect">
            <a:avLst/>
          </a:prstGeom>
        </p:spPr>
        <p:txBody>
          <a:bodyPr lIns="0" tIns="0" rIns="0" bIns="0" anchor="ctr"/>
          <a:lstStyle/>
          <a:p>
            <a:endParaRPr lang="en-US" sz="2000" b="0" strike="noStrike" spc="-1">
              <a:solidFill>
                <a:srgbClr val="000000"/>
              </a:solidFill>
              <a:uFill>
                <a:solidFill>
                  <a:srgbClr val="FFFFFF"/>
                </a:solidFill>
              </a:uFill>
              <a:latin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0"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41" name="PlaceHolder 2"/>
          <p:cNvSpPr>
            <a:spLocks noGrp="1"/>
          </p:cNvSpPr>
          <p:nvPr>
            <p:ph type="subTitle"/>
          </p:nvPr>
        </p:nvSpPr>
        <p:spPr>
          <a:xfrm>
            <a:off x="457200" y="1604520"/>
            <a:ext cx="8229240" cy="3977280"/>
          </a:xfrm>
          <a:prstGeom prst="rect">
            <a:avLst/>
          </a:prstGeom>
        </p:spPr>
        <p:txBody>
          <a:bodyPr lIns="0" tIns="0" rIns="0" bIns="0" anchor="ctr"/>
          <a:lstStyle/>
          <a:p>
            <a:pPr algn="ctr"/>
            <a:endParaRPr lang="en-US" sz="3200" b="0" strike="noStrike" spc="-1" dirty="0">
              <a:solidFill>
                <a:srgbClr val="000000"/>
              </a:solidFill>
              <a:uFill>
                <a:solidFill>
                  <a:srgbClr val="FFFFFF"/>
                </a:solidFill>
              </a:uFill>
              <a:latin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2" name="PlaceHolder 1"/>
          <p:cNvSpPr>
            <a:spLocks noGrp="1"/>
          </p:cNvSpPr>
          <p:nvPr>
            <p:ph type="title"/>
          </p:nvPr>
        </p:nvSpPr>
        <p:spPr>
          <a:xfrm>
            <a:off x="457200" y="273600"/>
            <a:ext cx="8229240" cy="1144800"/>
          </a:xfrm>
          <a:prstGeom prst="rect">
            <a:avLst/>
          </a:prstGeom>
        </p:spPr>
        <p:txBody>
          <a:bodyPr lIns="0" tIns="0" rIns="0" bIns="0" anchor="ctr"/>
          <a:lstStyle>
            <a:lvl1pPr>
              <a:defRPr>
                <a:solidFill>
                  <a:schemeClr val="tx2"/>
                </a:solidFill>
              </a:defRPr>
            </a:lvl1pPr>
          </a:lstStyle>
          <a:p>
            <a:pPr algn="ctr"/>
            <a:endParaRPr lang="en-US" sz="4400" b="0" strike="noStrike" spc="-1" dirty="0">
              <a:solidFill>
                <a:srgbClr val="000000"/>
              </a:solidFill>
              <a:uFill>
                <a:solidFill>
                  <a:srgbClr val="FFFFFF"/>
                </a:solidFill>
              </a:uFill>
              <a:latin typeface="Arial"/>
            </a:endParaRPr>
          </a:p>
        </p:txBody>
      </p:sp>
      <p:sp>
        <p:nvSpPr>
          <p:cNvPr id="43" name="PlaceHolder 2"/>
          <p:cNvSpPr>
            <a:spLocks noGrp="1"/>
          </p:cNvSpPr>
          <p:nvPr>
            <p:ph type="body"/>
          </p:nvPr>
        </p:nvSpPr>
        <p:spPr>
          <a:xfrm>
            <a:off x="457200" y="1604520"/>
            <a:ext cx="8229240" cy="397728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45" name="PlaceHolder 2"/>
          <p:cNvSpPr>
            <a:spLocks noGrp="1"/>
          </p:cNvSpPr>
          <p:nvPr>
            <p:ph type="body"/>
          </p:nvPr>
        </p:nvSpPr>
        <p:spPr>
          <a:xfrm>
            <a:off x="457200" y="1604520"/>
            <a:ext cx="4015800" cy="397728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46" name="PlaceHolder 3"/>
          <p:cNvSpPr>
            <a:spLocks noGrp="1"/>
          </p:cNvSpPr>
          <p:nvPr>
            <p:ph type="body"/>
          </p:nvPr>
        </p:nvSpPr>
        <p:spPr>
          <a:xfrm>
            <a:off x="4674240" y="1604520"/>
            <a:ext cx="4015800" cy="397728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47"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62" name="PlaceHolder 2"/>
          <p:cNvSpPr>
            <a:spLocks noGrp="1"/>
          </p:cNvSpPr>
          <p:nvPr>
            <p:ph type="body"/>
          </p:nvPr>
        </p:nvSpPr>
        <p:spPr>
          <a:xfrm>
            <a:off x="457200" y="1604520"/>
            <a:ext cx="822924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63" name="PlaceHolder 3"/>
          <p:cNvSpPr>
            <a:spLocks noGrp="1"/>
          </p:cNvSpPr>
          <p:nvPr>
            <p:ph type="body"/>
          </p:nvPr>
        </p:nvSpPr>
        <p:spPr>
          <a:xfrm>
            <a:off x="457200" y="3682080"/>
            <a:ext cx="822924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8" name="PlaceHolder 1"/>
          <p:cNvSpPr>
            <a:spLocks noGrp="1"/>
          </p:cNvSpPr>
          <p:nvPr>
            <p:ph type="title"/>
          </p:nvPr>
        </p:nvSpPr>
        <p:spPr>
          <a:xfrm>
            <a:off x="457200" y="273600"/>
            <a:ext cx="8229240" cy="1144800"/>
          </a:xfrm>
          <a:prstGeom prst="rect">
            <a:avLst/>
          </a:prstGeom>
        </p:spPr>
        <p:txBody>
          <a:bodyPr lIns="0" tIns="0" rIns="0" bIns="0" anchor="ctr"/>
          <a:lstStyle/>
          <a:p>
            <a:pPr algn="ctr"/>
            <a:r>
              <a:rPr lang="en-US" sz="4400" b="0" strike="noStrike" spc="-1">
                <a:solidFill>
                  <a:srgbClr val="000000"/>
                </a:solidFill>
                <a:uFill>
                  <a:solidFill>
                    <a:srgbClr val="FFFFFF"/>
                  </a:solidFill>
                </a:uFill>
                <a:latin typeface="Arial"/>
              </a:rPr>
              <a:t>Click to edit the title text format</a:t>
            </a:r>
          </a:p>
        </p:txBody>
      </p:sp>
      <p:sp>
        <p:nvSpPr>
          <p:cNvPr id="39" name="PlaceHolder 2"/>
          <p:cNvSpPr>
            <a:spLocks noGrp="1"/>
          </p:cNvSpPr>
          <p:nvPr>
            <p:ph type="body"/>
          </p:nvPr>
        </p:nvSpPr>
        <p:spPr>
          <a:xfrm>
            <a:off x="457200" y="1604520"/>
            <a:ext cx="8229240" cy="3977280"/>
          </a:xfrm>
          <a:prstGeom prst="rect">
            <a:avLst/>
          </a:prstGeom>
        </p:spPr>
        <p:txBody>
          <a:bodyPr lIns="0" tIns="0" rIns="0" bIns="0"/>
          <a:lstStyle/>
          <a:p>
            <a:pPr marL="432000" indent="-324000">
              <a:spcBef>
                <a:spcPts val="1417"/>
              </a:spcBef>
              <a:buClr>
                <a:srgbClr val="000000"/>
              </a:buClr>
              <a:buSzPct val="45000"/>
              <a:buFont typeface="Wingdings" charset="2"/>
              <a:buChar char=""/>
            </a:pPr>
            <a:r>
              <a:rPr lang="en-US" sz="3200" b="0" strike="noStrike" spc="-1">
                <a:solidFill>
                  <a:srgbClr val="000000"/>
                </a:solidFill>
                <a:uFill>
                  <a:solidFill>
                    <a:srgbClr val="FFFFFF"/>
                  </a:solidFill>
                </a:uFill>
                <a:latin typeface="Arial"/>
              </a:rPr>
              <a:t>Click to edit the outline text format</a:t>
            </a:r>
          </a:p>
          <a:p>
            <a:pPr marL="864000" lvl="1" indent="-324000">
              <a:spcBef>
                <a:spcPts val="1134"/>
              </a:spcBef>
              <a:buClr>
                <a:srgbClr val="000000"/>
              </a:buClr>
              <a:buSzPct val="75000"/>
              <a:buFont typeface="Symbol" charset="2"/>
              <a:buChar char=""/>
            </a:pPr>
            <a:r>
              <a:rPr lang="en-US" sz="2800" b="0" strike="noStrike" spc="-1">
                <a:solidFill>
                  <a:srgbClr val="000000"/>
                </a:solidFill>
                <a:uFill>
                  <a:solidFill>
                    <a:srgbClr val="FFFFFF"/>
                  </a:solidFill>
                </a:uFill>
                <a:latin typeface="Arial"/>
              </a:rPr>
              <a:t>Second Outline Level</a:t>
            </a:r>
          </a:p>
          <a:p>
            <a:pPr marL="1296000" lvl="2" indent="-288000">
              <a:spcBef>
                <a:spcPts val="850"/>
              </a:spcBef>
              <a:buClr>
                <a:srgbClr val="000000"/>
              </a:buClr>
              <a:buSzPct val="45000"/>
              <a:buFont typeface="Wingdings" charset="2"/>
              <a:buChar char=""/>
            </a:pPr>
            <a:r>
              <a:rPr lang="en-US" sz="2400" b="0" strike="noStrike" spc="-1">
                <a:solidFill>
                  <a:srgbClr val="000000"/>
                </a:solidFill>
                <a:uFill>
                  <a:solidFill>
                    <a:srgbClr val="FFFFFF"/>
                  </a:solidFill>
                </a:uFill>
                <a:latin typeface="Arial"/>
              </a:rPr>
              <a:t>Third Outline Level</a:t>
            </a:r>
          </a:p>
          <a:p>
            <a:pPr marL="1728000" lvl="3" indent="-216000">
              <a:spcBef>
                <a:spcPts val="567"/>
              </a:spcBef>
              <a:buClr>
                <a:srgbClr val="000000"/>
              </a:buClr>
              <a:buSzPct val="75000"/>
              <a:buFont typeface="Symbol" charset="2"/>
              <a:buChar char=""/>
            </a:pPr>
            <a:r>
              <a:rPr lang="en-US" sz="2000" b="0" strike="noStrike" spc="-1">
                <a:solidFill>
                  <a:srgbClr val="000000"/>
                </a:solidFill>
                <a:uFill>
                  <a:solidFill>
                    <a:srgbClr val="FFFFFF"/>
                  </a:solidFill>
                </a:uFill>
                <a:latin typeface="Arial"/>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000000"/>
                </a:solidFill>
                <a:uFill>
                  <a:solidFill>
                    <a:srgbClr val="FFFFFF"/>
                  </a:solidFill>
                </a:uFill>
                <a:latin typeface="Arial"/>
              </a:rPr>
              <a:t>Fifth Outline Level</a:t>
            </a:r>
          </a:p>
          <a:p>
            <a:pPr marL="2592000" lvl="5" indent="-216000">
              <a:spcBef>
                <a:spcPts val="283"/>
              </a:spcBef>
              <a:buClr>
                <a:srgbClr val="000000"/>
              </a:buClr>
              <a:buSzPct val="45000"/>
              <a:buFont typeface="Wingdings" charset="2"/>
              <a:buChar char=""/>
            </a:pPr>
            <a:r>
              <a:rPr lang="en-US" sz="2000" b="0" strike="noStrike" spc="-1">
                <a:solidFill>
                  <a:srgbClr val="000000"/>
                </a:solidFill>
                <a:uFill>
                  <a:solidFill>
                    <a:srgbClr val="FFFFFF"/>
                  </a:solidFill>
                </a:uFill>
                <a:latin typeface="Arial"/>
              </a:rPr>
              <a:t>Sixth Outline Level</a:t>
            </a:r>
          </a:p>
          <a:p>
            <a:pPr marL="3024000" lvl="6" indent="-216000">
              <a:spcBef>
                <a:spcPts val="283"/>
              </a:spcBef>
              <a:buClr>
                <a:srgbClr val="000000"/>
              </a:buClr>
              <a:buSzPct val="45000"/>
              <a:buFont typeface="Wingdings" charset="2"/>
              <a:buChar char=""/>
            </a:pPr>
            <a:r>
              <a:rPr lang="en-US" sz="2000" b="0" strike="noStrike" spc="-1">
                <a:solidFill>
                  <a:srgbClr val="000000"/>
                </a:solidFill>
                <a:uFill>
                  <a:solidFill>
                    <a:srgbClr val="FFFFFF"/>
                  </a:solidFill>
                </a:uFill>
                <a:latin typeface="Arial"/>
              </a:rPr>
              <a:t>Seventh Outline Level</a:t>
            </a:r>
          </a:p>
        </p:txBody>
      </p:sp>
      <p:sp>
        <p:nvSpPr>
          <p:cNvPr id="2" name="Footer Placeholder 1">
            <a:extLst>
              <a:ext uri="{FF2B5EF4-FFF2-40B4-BE49-F238E27FC236}">
                <a16:creationId xmlns:a16="http://schemas.microsoft.com/office/drawing/2014/main" id="{C3E4FF9A-FB77-4A93-B0E4-781B7857D99F}"/>
              </a:ext>
            </a:extLst>
          </p:cNvPr>
          <p:cNvSpPr>
            <a:spLocks noGrp="1"/>
          </p:cNvSpPr>
          <p:nvPr>
            <p:ph type="ftr" sz="quarter" idx="3"/>
          </p:nvPr>
        </p:nvSpPr>
        <p:spPr>
          <a:xfrm>
            <a:off x="4572000" y="6598693"/>
            <a:ext cx="4572000" cy="259307"/>
          </a:xfrm>
          <a:prstGeom prst="rect">
            <a:avLst/>
          </a:prstGeom>
        </p:spPr>
        <p:txBody>
          <a:bodyPr vert="horz" lIns="91440" tIns="45720" rIns="91440" bIns="45720" rtlCol="0" anchor="ctr"/>
          <a:lstStyle>
            <a:lvl1pPr algn="r">
              <a:defRPr sz="1200">
                <a:solidFill>
                  <a:schemeClr val="tx1">
                    <a:tint val="75000"/>
                  </a:schemeClr>
                </a:solidFill>
              </a:defRPr>
            </a:lvl1pPr>
          </a:lstStyle>
          <a:p>
            <a:endParaRPr lang="en-CA"/>
          </a:p>
        </p:txBody>
      </p:sp>
      <p:sp>
        <p:nvSpPr>
          <p:cNvPr id="3" name="Slide Number Placeholder 2">
            <a:extLst>
              <a:ext uri="{FF2B5EF4-FFF2-40B4-BE49-F238E27FC236}">
                <a16:creationId xmlns:a16="http://schemas.microsoft.com/office/drawing/2014/main" id="{68BBBD01-62FF-4D1B-9C0B-04690D7D725E}"/>
              </a:ext>
            </a:extLst>
          </p:cNvPr>
          <p:cNvSpPr>
            <a:spLocks noGrp="1"/>
          </p:cNvSpPr>
          <p:nvPr>
            <p:ph type="sldNum" sz="quarter" idx="4"/>
          </p:nvPr>
        </p:nvSpPr>
        <p:spPr>
          <a:xfrm>
            <a:off x="0" y="6598693"/>
            <a:ext cx="2057400" cy="259307"/>
          </a:xfrm>
          <a:prstGeom prst="rect">
            <a:avLst/>
          </a:prstGeom>
        </p:spPr>
        <p:txBody>
          <a:bodyPr vert="horz" lIns="91440" tIns="45720" rIns="91440" bIns="45720" rtlCol="0" anchor="ctr"/>
          <a:lstStyle>
            <a:lvl1pPr algn="l">
              <a:defRPr sz="1200">
                <a:solidFill>
                  <a:schemeClr val="tx1">
                    <a:tint val="75000"/>
                  </a:schemeClr>
                </a:solidFill>
              </a:defRPr>
            </a:lvl1pPr>
          </a:lstStyle>
          <a:p>
            <a:fld id="{B0AE7DF4-FD05-4947-8899-9B3EC939981D}" type="slidenum">
              <a:rPr lang="en-CA" smtClean="0"/>
              <a:pPr/>
              <a:t>‹#›</a:t>
            </a:fld>
            <a:endParaRPr lang="en-CA"/>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71" r:id="rId6"/>
  </p:sldLayoutIdLst>
  <p:hf hdr="0" ftr="0" dt="0"/>
  <p:txStyles>
    <p:titleStyle>
      <a:lvl1pPr algn="l" defTabSz="914400" rtl="0" eaLnBrk="1" latinLnBrk="0" hangingPunct="1">
        <a:lnSpc>
          <a:spcPct val="90000"/>
        </a:lnSpc>
        <a:spcBef>
          <a:spcPct val="0"/>
        </a:spcBef>
        <a:buNone/>
        <a:defRPr sz="4400" kern="1200">
          <a:solidFill>
            <a:schemeClr val="tx2"/>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4.xml"/><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5.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5.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4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36.png"/><Relationship Id="rId5" Type="http://schemas.openxmlformats.org/officeDocument/2006/relationships/hyperlink" Target="http://onlinelibrary.wiley.com/doi/10.1002/humu.22851/full#humu22851-fig-0001" TargetMode="External"/><Relationship Id="rId4" Type="http://schemas.openxmlformats.org/officeDocument/2006/relationships/hyperlink" Target="http://onlinelibrary.wiley.com/doi/10.1002/humu.2015.36.issue-10/issuetoc" TargetMode="External"/></Relationships>
</file>

<file path=ppt/slides/_rels/slide49.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11.xml"/><Relationship Id="rId1" Type="http://schemas.openxmlformats.org/officeDocument/2006/relationships/slideLayout" Target="../slideLayouts/slideLayout5.xml"/><Relationship Id="rId6" Type="http://schemas.openxmlformats.org/officeDocument/2006/relationships/image" Target="../media/image40.png"/><Relationship Id="rId11" Type="http://schemas.openxmlformats.org/officeDocument/2006/relationships/image" Target="../media/image44.png"/><Relationship Id="rId5" Type="http://schemas.openxmlformats.org/officeDocument/2006/relationships/image" Target="../media/image39.png"/><Relationship Id="rId10" Type="http://schemas.openxmlformats.org/officeDocument/2006/relationships/hyperlink" Target="http://compbio.charite.de/PhenIX/" TargetMode="External"/><Relationship Id="rId4" Type="http://schemas.openxmlformats.org/officeDocument/2006/relationships/image" Target="../media/image38.png"/><Relationship Id="rId9" Type="http://schemas.openxmlformats.org/officeDocument/2006/relationships/image" Target="../media/image4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 name="CustomShape 1"/>
          <p:cNvSpPr/>
          <p:nvPr/>
        </p:nvSpPr>
        <p:spPr>
          <a:xfrm>
            <a:off x="609480" y="914400"/>
            <a:ext cx="7771680" cy="1361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r>
              <a:rPr lang="en-US" sz="4000" b="1" strike="noStrike" cap="all" spc="-1" dirty="0">
                <a:solidFill>
                  <a:srgbClr val="1F497D"/>
                </a:solidFill>
                <a:uFill>
                  <a:solidFill>
                    <a:srgbClr val="FFFFFF"/>
                  </a:solidFill>
                </a:uFill>
                <a:latin typeface="Calibri"/>
              </a:rPr>
              <a:t>Ontologies </a:t>
            </a:r>
          </a:p>
          <a:p>
            <a:pPr algn="ctr"/>
            <a:r>
              <a:rPr lang="en-US" sz="4000" b="1" strike="noStrike" cap="all" spc="-1" dirty="0">
                <a:solidFill>
                  <a:srgbClr val="1F497D"/>
                </a:solidFill>
                <a:uFill>
                  <a:solidFill>
                    <a:srgbClr val="FFFFFF"/>
                  </a:solidFill>
                </a:uFill>
                <a:latin typeface="Calibri"/>
              </a:rPr>
              <a:t>in computational biology</a:t>
            </a:r>
            <a:endParaRPr lang="en-US" sz="1800" b="0" strike="noStrike" spc="-1" dirty="0">
              <a:solidFill>
                <a:srgbClr val="000000"/>
              </a:solidFill>
              <a:uFill>
                <a:solidFill>
                  <a:srgbClr val="FFFFFF"/>
                </a:solidFill>
              </a:uFill>
              <a:latin typeface="Arial"/>
            </a:endParaRPr>
          </a:p>
          <a:p>
            <a:pPr algn="ctr">
              <a:lnSpc>
                <a:spcPct val="100000"/>
              </a:lnSpc>
            </a:pPr>
            <a:endParaRPr lang="en-US" sz="1800" b="0" strike="noStrike" spc="-1" dirty="0">
              <a:solidFill>
                <a:srgbClr val="000000"/>
              </a:solidFill>
              <a:uFill>
                <a:solidFill>
                  <a:srgbClr val="FFFFFF"/>
                </a:solidFill>
              </a:uFill>
              <a:latin typeface="Arial"/>
            </a:endParaRPr>
          </a:p>
        </p:txBody>
      </p:sp>
      <p:sp>
        <p:nvSpPr>
          <p:cNvPr id="237" name="CustomShape 3"/>
          <p:cNvSpPr/>
          <p:nvPr/>
        </p:nvSpPr>
        <p:spPr>
          <a:xfrm>
            <a:off x="0" y="6629400"/>
            <a:ext cx="2133000" cy="220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fld id="{B670C465-BB2C-459E-856F-D500D3C93B7B}" type="slidenum">
              <a:rPr lang="en-US" sz="1200" b="0" strike="noStrike" spc="-1">
                <a:solidFill>
                  <a:srgbClr val="8B8B8B"/>
                </a:solidFill>
                <a:uFill>
                  <a:solidFill>
                    <a:srgbClr val="FFFFFF"/>
                  </a:solidFill>
                </a:uFill>
                <a:latin typeface="Calibri"/>
              </a:rPr>
              <a:t>1</a:t>
            </a:fld>
            <a:endParaRPr lang="en-US" sz="1800" b="0" strike="noStrike" spc="-1">
              <a:solidFill>
                <a:srgbClr val="000000"/>
              </a:solidFill>
              <a:uFill>
                <a:solidFill>
                  <a:srgbClr val="FFFFFF"/>
                </a:solidFill>
              </a:uFill>
              <a:latin typeface="Arial"/>
            </a:endParaRPr>
          </a:p>
        </p:txBody>
      </p:sp>
      <p:sp>
        <p:nvSpPr>
          <p:cNvPr id="238" name="CustomShape 4"/>
          <p:cNvSpPr/>
          <p:nvPr/>
        </p:nvSpPr>
        <p:spPr>
          <a:xfrm>
            <a:off x="706320" y="4290840"/>
            <a:ext cx="7771680" cy="218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ctr">
              <a:lnSpc>
                <a:spcPct val="80000"/>
              </a:lnSpc>
              <a:spcBef>
                <a:spcPts val="561"/>
              </a:spcBef>
            </a:pPr>
            <a:r>
              <a:rPr lang="en-US" sz="2800" b="1" strike="noStrike" spc="-1" dirty="0">
                <a:solidFill>
                  <a:srgbClr val="8B8B8B"/>
                </a:solidFill>
                <a:uFill>
                  <a:solidFill>
                    <a:srgbClr val="FFFFFF"/>
                  </a:solidFill>
                </a:uFill>
                <a:latin typeface="Calibri"/>
              </a:rPr>
              <a:t>Michel Dumontier</a:t>
            </a:r>
            <a:r>
              <a:rPr lang="en-US" sz="2800" b="1" strike="noStrike" spc="-1" dirty="0">
                <a:solidFill>
                  <a:srgbClr val="898989"/>
                </a:solidFill>
                <a:uFill>
                  <a:solidFill>
                    <a:srgbClr val="FFFFFF"/>
                  </a:solidFill>
                </a:uFill>
                <a:latin typeface="Calibri"/>
              </a:rPr>
              <a:t>, Ph.D.</a:t>
            </a:r>
            <a:endParaRPr lang="en-US" sz="1800" b="0" strike="noStrike" spc="-1" dirty="0">
              <a:solidFill>
                <a:srgbClr val="000000"/>
              </a:solidFill>
              <a:uFill>
                <a:solidFill>
                  <a:srgbClr val="FFFFFF"/>
                </a:solidFill>
              </a:uFill>
              <a:latin typeface="Arial"/>
            </a:endParaRPr>
          </a:p>
          <a:p>
            <a:pPr algn="ctr">
              <a:lnSpc>
                <a:spcPct val="80000"/>
              </a:lnSpc>
              <a:spcBef>
                <a:spcPts val="400"/>
              </a:spcBef>
            </a:pPr>
            <a:endParaRPr lang="en-US" sz="1800" b="0" strike="noStrike" spc="-1" dirty="0">
              <a:solidFill>
                <a:srgbClr val="000000"/>
              </a:solidFill>
              <a:uFill>
                <a:solidFill>
                  <a:srgbClr val="FFFFFF"/>
                </a:solidFill>
              </a:uFill>
              <a:latin typeface="Arial"/>
            </a:endParaRPr>
          </a:p>
          <a:p>
            <a:pPr algn="ctr">
              <a:lnSpc>
                <a:spcPct val="80000"/>
              </a:lnSpc>
              <a:spcBef>
                <a:spcPts val="400"/>
              </a:spcBef>
            </a:pPr>
            <a:r>
              <a:rPr lang="en-US" sz="2000" b="1" strike="noStrike" spc="-1" dirty="0">
                <a:solidFill>
                  <a:srgbClr val="595959"/>
                </a:solidFill>
                <a:uFill>
                  <a:solidFill>
                    <a:srgbClr val="FFFFFF"/>
                  </a:solidFill>
                </a:uFill>
                <a:latin typeface="Calibri"/>
              </a:rPr>
              <a:t>Distinguished Professor of Data Science</a:t>
            </a:r>
          </a:p>
          <a:p>
            <a:pPr algn="ctr">
              <a:lnSpc>
                <a:spcPct val="80000"/>
              </a:lnSpc>
              <a:spcBef>
                <a:spcPts val="400"/>
              </a:spcBef>
            </a:pPr>
            <a:r>
              <a:rPr lang="en-US" sz="2000" b="1" strike="noStrike" spc="-1" dirty="0">
                <a:solidFill>
                  <a:srgbClr val="595959"/>
                </a:solidFill>
                <a:uFill>
                  <a:solidFill>
                    <a:srgbClr val="FFFFFF"/>
                  </a:solidFill>
                </a:uFill>
                <a:latin typeface="Calibri"/>
              </a:rPr>
              <a:t>Maastricht University</a:t>
            </a:r>
            <a:endParaRPr lang="en-US" sz="1800" b="0" strike="noStrike" spc="-1" dirty="0">
              <a:solidFill>
                <a:srgbClr val="000000"/>
              </a:solidFill>
              <a:uFill>
                <a:solidFill>
                  <a:srgbClr val="FFFFFF"/>
                </a:solidFill>
              </a:uFill>
              <a:latin typeface="Arial"/>
            </a:endParaRPr>
          </a:p>
          <a:p>
            <a:pPr algn="ctr">
              <a:lnSpc>
                <a:spcPct val="80000"/>
              </a:lnSpc>
              <a:spcBef>
                <a:spcPts val="400"/>
              </a:spcBef>
            </a:pPr>
            <a:endParaRPr lang="en-US" sz="1800" b="0" strike="noStrike" spc="-1" dirty="0">
              <a:solidFill>
                <a:srgbClr val="000000"/>
              </a:solidFill>
              <a:uFill>
                <a:solidFill>
                  <a:srgbClr val="FFFFFF"/>
                </a:solidFill>
              </a:uFill>
              <a:latin typeface="Arial"/>
            </a:endParaRPr>
          </a:p>
          <a:p>
            <a:pPr>
              <a:lnSpc>
                <a:spcPct val="100000"/>
              </a:lnSpc>
              <a:spcBef>
                <a:spcPts val="400"/>
              </a:spcBef>
            </a:pPr>
            <a:endParaRPr lang="en-US" sz="1800" b="0" strike="noStrike" spc="-1" dirty="0">
              <a:solidFill>
                <a:srgbClr val="000000"/>
              </a:solidFill>
              <a:uFill>
                <a:solidFill>
                  <a:srgbClr val="FFFFFF"/>
                </a:solidFill>
              </a:uFill>
              <a:latin typeface="Arial"/>
            </a:endParaRPr>
          </a:p>
        </p:txBody>
      </p:sp>
      <p:pic>
        <p:nvPicPr>
          <p:cNvPr id="239" name="Picture 10"/>
          <p:cNvPicPr/>
          <p:nvPr/>
        </p:nvPicPr>
        <p:blipFill>
          <a:blip r:embed="rId3"/>
          <a:stretch/>
        </p:blipFill>
        <p:spPr>
          <a:xfrm>
            <a:off x="3733740" y="2521800"/>
            <a:ext cx="1523160" cy="1523160"/>
          </a:xfrm>
          <a:prstGeom prst="rect">
            <a:avLst/>
          </a:prstGeom>
          <a:ln>
            <a:noFill/>
          </a:ln>
        </p:spPr>
      </p:pic>
      <p:sp>
        <p:nvSpPr>
          <p:cNvPr id="6" name="CustomShape 3">
            <a:extLst>
              <a:ext uri="{FF2B5EF4-FFF2-40B4-BE49-F238E27FC236}">
                <a16:creationId xmlns:a16="http://schemas.microsoft.com/office/drawing/2014/main" id="{0D76B68D-0402-4B9E-8CBC-696FBF6D327C}"/>
              </a:ext>
            </a:extLst>
          </p:cNvPr>
          <p:cNvSpPr/>
          <p:nvPr/>
        </p:nvSpPr>
        <p:spPr>
          <a:xfrm>
            <a:off x="5348514" y="6611580"/>
            <a:ext cx="3795486" cy="2385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r>
              <a:rPr lang="en-US" sz="1200" spc="-1" dirty="0">
                <a:solidFill>
                  <a:srgbClr val="8B8B8B"/>
                </a:solidFill>
                <a:uFill>
                  <a:solidFill>
                    <a:srgbClr val="FFFFFF"/>
                  </a:solidFill>
                </a:uFill>
                <a:latin typeface="Calibri"/>
              </a:rPr>
              <a:t>Prepared for ISMB 2017 Ontologies Tutorial in Prague</a:t>
            </a:r>
            <a:endParaRPr lang="en-US" sz="1800" b="0" strike="noStrike" spc="-1" dirty="0">
              <a:solidFill>
                <a:srgbClr val="000000"/>
              </a:solidFill>
              <a:uFill>
                <a:solidFill>
                  <a:srgbClr val="FFFFFF"/>
                </a:solidFill>
              </a:uFill>
              <a:latin typeface="Aria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1" name="CustomShape 1"/>
          <p:cNvSpPr/>
          <p:nvPr/>
        </p:nvSpPr>
        <p:spPr>
          <a:xfrm>
            <a:off x="457200" y="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1" strike="noStrike" spc="-1">
                <a:solidFill>
                  <a:srgbClr val="1F497D"/>
                </a:solidFill>
                <a:uFill>
                  <a:solidFill>
                    <a:srgbClr val="FFFFFF"/>
                  </a:solidFill>
                </a:uFill>
                <a:latin typeface="Calibri"/>
              </a:rPr>
              <a:t>How is an ontology different than a…</a:t>
            </a:r>
            <a:endParaRPr lang="en-US" sz="1800" b="0" strike="noStrike" spc="-1">
              <a:solidFill>
                <a:srgbClr val="000000"/>
              </a:solidFill>
              <a:uFill>
                <a:solidFill>
                  <a:srgbClr val="FFFFFF"/>
                </a:solidFill>
              </a:uFill>
              <a:latin typeface="Arial"/>
            </a:endParaRPr>
          </a:p>
        </p:txBody>
      </p:sp>
      <p:sp>
        <p:nvSpPr>
          <p:cNvPr id="322"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80000"/>
              </a:lnSpc>
              <a:spcBef>
                <a:spcPts val="479"/>
              </a:spcBef>
              <a:buClr>
                <a:srgbClr val="000000"/>
              </a:buClr>
              <a:buFont typeface="Arial"/>
              <a:buChar char="•"/>
            </a:pPr>
            <a:r>
              <a:rPr lang="en-US" sz="2400" b="1" strike="noStrike" spc="-1" dirty="0">
                <a:solidFill>
                  <a:srgbClr val="000000"/>
                </a:solidFill>
                <a:uFill>
                  <a:solidFill>
                    <a:srgbClr val="FFFFFF"/>
                  </a:solidFill>
                </a:uFill>
                <a:latin typeface="Calibri"/>
              </a:rPr>
              <a:t>Folksonomy</a:t>
            </a:r>
            <a:endParaRPr lang="en-US" sz="1800" b="0" strike="noStrike" spc="-1" dirty="0">
              <a:solidFill>
                <a:srgbClr val="000000"/>
              </a:solidFill>
              <a:uFill>
                <a:solidFill>
                  <a:srgbClr val="FFFFFF"/>
                </a:solidFill>
              </a:uFill>
              <a:latin typeface="Arial"/>
            </a:endParaRPr>
          </a:p>
          <a:p>
            <a:pPr marL="743040" lvl="1" indent="-285120">
              <a:lnSpc>
                <a:spcPct val="80000"/>
              </a:lnSpc>
              <a:spcBef>
                <a:spcPts val="400"/>
              </a:spcBef>
              <a:buClr>
                <a:srgbClr val="000000"/>
              </a:buClr>
              <a:buFont typeface="Arial"/>
              <a:buChar char="–"/>
            </a:pPr>
            <a:r>
              <a:rPr lang="en-US" sz="2000" b="0" strike="noStrike" spc="-1" dirty="0">
                <a:solidFill>
                  <a:srgbClr val="000000"/>
                </a:solidFill>
                <a:uFill>
                  <a:solidFill>
                    <a:srgbClr val="FFFFFF"/>
                  </a:solidFill>
                </a:uFill>
                <a:latin typeface="Calibri"/>
              </a:rPr>
              <a:t>A collection of terms (tags) to enhance categorization. </a:t>
            </a:r>
            <a:endParaRPr lang="en-US" sz="1800" b="0" strike="noStrike" spc="-1" dirty="0">
              <a:solidFill>
                <a:srgbClr val="000000"/>
              </a:solidFill>
              <a:uFill>
                <a:solidFill>
                  <a:srgbClr val="FFFFFF"/>
                </a:solidFill>
              </a:uFill>
              <a:latin typeface="Arial"/>
            </a:endParaRPr>
          </a:p>
          <a:p>
            <a:pPr marL="343080" indent="-342360">
              <a:lnSpc>
                <a:spcPct val="80000"/>
              </a:lnSpc>
              <a:spcBef>
                <a:spcPts val="479"/>
              </a:spcBef>
              <a:buClr>
                <a:srgbClr val="000000"/>
              </a:buClr>
              <a:buFont typeface="Arial"/>
              <a:buChar char="•"/>
            </a:pPr>
            <a:r>
              <a:rPr lang="en-US" sz="2400" b="1" strike="noStrike" spc="-1" dirty="0">
                <a:solidFill>
                  <a:srgbClr val="000000"/>
                </a:solidFill>
                <a:uFill>
                  <a:solidFill>
                    <a:srgbClr val="FFFFFF"/>
                  </a:solidFill>
                </a:uFill>
                <a:latin typeface="Calibri"/>
              </a:rPr>
              <a:t>Glossary</a:t>
            </a:r>
            <a:endParaRPr lang="en-US" sz="1800" b="0" strike="noStrike" spc="-1" dirty="0">
              <a:solidFill>
                <a:srgbClr val="000000"/>
              </a:solidFill>
              <a:uFill>
                <a:solidFill>
                  <a:srgbClr val="FFFFFF"/>
                </a:solidFill>
              </a:uFill>
              <a:latin typeface="Arial"/>
            </a:endParaRPr>
          </a:p>
          <a:p>
            <a:pPr marL="743040" lvl="1" indent="-285120">
              <a:lnSpc>
                <a:spcPct val="80000"/>
              </a:lnSpc>
              <a:spcBef>
                <a:spcPts val="400"/>
              </a:spcBef>
              <a:buClr>
                <a:srgbClr val="000000"/>
              </a:buClr>
              <a:buFont typeface="Arial"/>
              <a:buChar char="–"/>
            </a:pPr>
            <a:r>
              <a:rPr lang="en-US" sz="2000" b="0" strike="noStrike" spc="-1" dirty="0">
                <a:solidFill>
                  <a:srgbClr val="000000"/>
                </a:solidFill>
                <a:uFill>
                  <a:solidFill>
                    <a:srgbClr val="FFFFFF"/>
                  </a:solidFill>
                </a:uFill>
                <a:latin typeface="Calibri"/>
              </a:rPr>
              <a:t>List of terms with definitions and explanations in natural language</a:t>
            </a:r>
            <a:endParaRPr lang="en-US" sz="1800" b="0" strike="noStrike" spc="-1" dirty="0">
              <a:solidFill>
                <a:srgbClr val="000000"/>
              </a:solidFill>
              <a:uFill>
                <a:solidFill>
                  <a:srgbClr val="FFFFFF"/>
                </a:solidFill>
              </a:uFill>
              <a:latin typeface="Arial"/>
            </a:endParaRPr>
          </a:p>
          <a:p>
            <a:pPr marL="343080" indent="-342360">
              <a:lnSpc>
                <a:spcPct val="80000"/>
              </a:lnSpc>
              <a:spcBef>
                <a:spcPts val="479"/>
              </a:spcBef>
              <a:buClr>
                <a:srgbClr val="000000"/>
              </a:buClr>
              <a:buFont typeface="Arial"/>
              <a:buChar char="•"/>
            </a:pPr>
            <a:r>
              <a:rPr lang="en-US" sz="2400" b="1" strike="noStrike" spc="-1" dirty="0">
                <a:solidFill>
                  <a:srgbClr val="000000"/>
                </a:solidFill>
                <a:uFill>
                  <a:solidFill>
                    <a:srgbClr val="FFFFFF"/>
                  </a:solidFill>
                </a:uFill>
                <a:latin typeface="Calibri"/>
              </a:rPr>
              <a:t>Controlled Vocabulary</a:t>
            </a:r>
            <a:endParaRPr lang="en-US" sz="1800" b="0" strike="noStrike" spc="-1" dirty="0">
              <a:solidFill>
                <a:srgbClr val="000000"/>
              </a:solidFill>
              <a:uFill>
                <a:solidFill>
                  <a:srgbClr val="FFFFFF"/>
                </a:solidFill>
              </a:uFill>
              <a:latin typeface="Arial"/>
            </a:endParaRPr>
          </a:p>
          <a:p>
            <a:pPr marL="743040" lvl="1" indent="-285120">
              <a:lnSpc>
                <a:spcPct val="80000"/>
              </a:lnSpc>
              <a:spcBef>
                <a:spcPts val="400"/>
              </a:spcBef>
              <a:buClr>
                <a:srgbClr val="000000"/>
              </a:buClr>
              <a:buFont typeface="Arial"/>
              <a:buChar char="–"/>
            </a:pPr>
            <a:r>
              <a:rPr lang="en-US" sz="2000" b="0" strike="noStrike" spc="-1" dirty="0">
                <a:solidFill>
                  <a:srgbClr val="000000"/>
                </a:solidFill>
                <a:uFill>
                  <a:solidFill>
                    <a:srgbClr val="FFFFFF"/>
                  </a:solidFill>
                </a:uFill>
                <a:latin typeface="Calibri"/>
              </a:rPr>
              <a:t>An enumeration of terms defined to be shared and reused.</a:t>
            </a:r>
            <a:endParaRPr lang="en-US" sz="1800" b="0" strike="noStrike" spc="-1" dirty="0">
              <a:solidFill>
                <a:srgbClr val="000000"/>
              </a:solidFill>
              <a:uFill>
                <a:solidFill>
                  <a:srgbClr val="FFFFFF"/>
                </a:solidFill>
              </a:uFill>
              <a:latin typeface="Arial"/>
            </a:endParaRPr>
          </a:p>
          <a:p>
            <a:pPr marL="343080" indent="-342360">
              <a:lnSpc>
                <a:spcPct val="80000"/>
              </a:lnSpc>
              <a:spcBef>
                <a:spcPts val="479"/>
              </a:spcBef>
              <a:buClr>
                <a:srgbClr val="000000"/>
              </a:buClr>
              <a:buFont typeface="Arial"/>
              <a:buChar char="•"/>
            </a:pPr>
            <a:r>
              <a:rPr lang="en-US" sz="2400" b="1" strike="noStrike" spc="-1" dirty="0">
                <a:solidFill>
                  <a:srgbClr val="000000"/>
                </a:solidFill>
                <a:uFill>
                  <a:solidFill>
                    <a:srgbClr val="FFFFFF"/>
                  </a:solidFill>
                </a:uFill>
                <a:latin typeface="Calibri"/>
              </a:rPr>
              <a:t>Hierarchy</a:t>
            </a:r>
            <a:endParaRPr lang="en-US" sz="1800" b="0" strike="noStrike" spc="-1" dirty="0">
              <a:solidFill>
                <a:srgbClr val="000000"/>
              </a:solidFill>
              <a:uFill>
                <a:solidFill>
                  <a:srgbClr val="FFFFFF"/>
                </a:solidFill>
              </a:uFill>
              <a:latin typeface="Arial"/>
            </a:endParaRPr>
          </a:p>
          <a:p>
            <a:pPr marL="743040" lvl="1" indent="-285120">
              <a:lnSpc>
                <a:spcPct val="80000"/>
              </a:lnSpc>
              <a:spcBef>
                <a:spcPts val="400"/>
              </a:spcBef>
              <a:buClr>
                <a:srgbClr val="000000"/>
              </a:buClr>
              <a:buFont typeface="Arial"/>
              <a:buChar char="–"/>
            </a:pPr>
            <a:r>
              <a:rPr lang="en-US" sz="2000" b="0" strike="noStrike" spc="-1" dirty="0">
                <a:solidFill>
                  <a:srgbClr val="000000"/>
                </a:solidFill>
                <a:uFill>
                  <a:solidFill>
                    <a:srgbClr val="FFFFFF"/>
                  </a:solidFill>
                </a:uFill>
                <a:latin typeface="Calibri"/>
              </a:rPr>
              <a:t>A nested set of terms </a:t>
            </a:r>
            <a:endParaRPr lang="en-US" sz="1800" b="0" strike="noStrike" spc="-1" dirty="0">
              <a:solidFill>
                <a:srgbClr val="000000"/>
              </a:solidFill>
              <a:uFill>
                <a:solidFill>
                  <a:srgbClr val="FFFFFF"/>
                </a:solidFill>
              </a:uFill>
              <a:latin typeface="Arial"/>
            </a:endParaRPr>
          </a:p>
          <a:p>
            <a:pPr marL="343080" indent="-342360">
              <a:lnSpc>
                <a:spcPct val="80000"/>
              </a:lnSpc>
              <a:spcBef>
                <a:spcPts val="479"/>
              </a:spcBef>
              <a:buClr>
                <a:srgbClr val="000000"/>
              </a:buClr>
              <a:buFont typeface="Arial"/>
              <a:buChar char="•"/>
            </a:pPr>
            <a:r>
              <a:rPr lang="en-US" sz="2400" b="1" strike="noStrike" spc="-1" dirty="0">
                <a:solidFill>
                  <a:srgbClr val="000000"/>
                </a:solidFill>
                <a:uFill>
                  <a:solidFill>
                    <a:srgbClr val="FFFFFF"/>
                  </a:solidFill>
                </a:uFill>
                <a:latin typeface="Calibri"/>
              </a:rPr>
              <a:t>Taxonomy</a:t>
            </a:r>
            <a:endParaRPr lang="en-US" sz="1800" b="0" strike="noStrike" spc="-1" dirty="0">
              <a:solidFill>
                <a:srgbClr val="000000"/>
              </a:solidFill>
              <a:uFill>
                <a:solidFill>
                  <a:srgbClr val="FFFFFF"/>
                </a:solidFill>
              </a:uFill>
              <a:latin typeface="Arial"/>
            </a:endParaRPr>
          </a:p>
          <a:p>
            <a:pPr marL="743040" lvl="1" indent="-285120">
              <a:lnSpc>
                <a:spcPct val="80000"/>
              </a:lnSpc>
              <a:spcBef>
                <a:spcPts val="400"/>
              </a:spcBef>
              <a:buClr>
                <a:srgbClr val="000000"/>
              </a:buClr>
              <a:buFont typeface="Arial"/>
              <a:buChar char="–"/>
            </a:pPr>
            <a:r>
              <a:rPr lang="en-US" sz="2000" b="0" strike="noStrike" spc="-1" dirty="0">
                <a:solidFill>
                  <a:srgbClr val="000000"/>
                </a:solidFill>
                <a:uFill>
                  <a:solidFill>
                    <a:srgbClr val="FFFFFF"/>
                  </a:solidFill>
                </a:uFill>
                <a:latin typeface="Calibri"/>
              </a:rPr>
              <a:t>A hierarchy that uses the “is a” relation. </a:t>
            </a:r>
            <a:endParaRPr lang="en-US" sz="1800" b="0" strike="noStrike" spc="-1" dirty="0">
              <a:solidFill>
                <a:srgbClr val="000000"/>
              </a:solidFill>
              <a:uFill>
                <a:solidFill>
                  <a:srgbClr val="FFFFFF"/>
                </a:solidFill>
              </a:uFill>
              <a:latin typeface="Arial"/>
            </a:endParaRPr>
          </a:p>
          <a:p>
            <a:pPr marL="343080" indent="-342360">
              <a:lnSpc>
                <a:spcPct val="80000"/>
              </a:lnSpc>
              <a:spcBef>
                <a:spcPts val="479"/>
              </a:spcBef>
              <a:buClr>
                <a:srgbClr val="000000"/>
              </a:buClr>
              <a:buFont typeface="Arial"/>
              <a:buChar char="•"/>
            </a:pPr>
            <a:r>
              <a:rPr lang="en-US" sz="2400" b="1" strike="noStrike" spc="-1" dirty="0">
                <a:solidFill>
                  <a:srgbClr val="000000"/>
                </a:solidFill>
                <a:uFill>
                  <a:solidFill>
                    <a:srgbClr val="FFFFFF"/>
                  </a:solidFill>
                </a:uFill>
                <a:latin typeface="Calibri"/>
              </a:rPr>
              <a:t>Meronomy</a:t>
            </a:r>
            <a:endParaRPr lang="en-US" sz="1800" b="0" strike="noStrike" spc="-1" dirty="0">
              <a:solidFill>
                <a:srgbClr val="000000"/>
              </a:solidFill>
              <a:uFill>
                <a:solidFill>
                  <a:srgbClr val="FFFFFF"/>
                </a:solidFill>
              </a:uFill>
              <a:latin typeface="Arial"/>
            </a:endParaRPr>
          </a:p>
          <a:p>
            <a:pPr marL="743040" lvl="1" indent="-285120">
              <a:lnSpc>
                <a:spcPct val="80000"/>
              </a:lnSpc>
              <a:spcBef>
                <a:spcPts val="400"/>
              </a:spcBef>
              <a:buClr>
                <a:srgbClr val="000000"/>
              </a:buClr>
              <a:buFont typeface="Arial"/>
              <a:buChar char="–"/>
            </a:pPr>
            <a:r>
              <a:rPr lang="en-US" sz="2000" b="0" strike="noStrike" spc="-1" dirty="0">
                <a:solidFill>
                  <a:srgbClr val="000000"/>
                </a:solidFill>
                <a:uFill>
                  <a:solidFill>
                    <a:srgbClr val="FFFFFF"/>
                  </a:solidFill>
                </a:uFill>
                <a:latin typeface="Calibri"/>
              </a:rPr>
              <a:t>A hierarchy that uses the “part of” relation.</a:t>
            </a:r>
            <a:endParaRPr lang="en-US" sz="1800" b="0" strike="noStrike" spc="-1" dirty="0">
              <a:solidFill>
                <a:srgbClr val="000000"/>
              </a:solidFill>
              <a:uFill>
                <a:solidFill>
                  <a:srgbClr val="FFFFFF"/>
                </a:solidFill>
              </a:uFill>
              <a:latin typeface="Arial"/>
            </a:endParaRPr>
          </a:p>
          <a:p>
            <a:pPr marL="343080" indent="-342360">
              <a:lnSpc>
                <a:spcPct val="80000"/>
              </a:lnSpc>
              <a:spcBef>
                <a:spcPts val="479"/>
              </a:spcBef>
              <a:buClr>
                <a:srgbClr val="000000"/>
              </a:buClr>
              <a:buFont typeface="Arial"/>
              <a:buChar char="•"/>
            </a:pPr>
            <a:r>
              <a:rPr lang="en-US" sz="2400" b="1" strike="noStrike" spc="-1" dirty="0">
                <a:solidFill>
                  <a:srgbClr val="000000"/>
                </a:solidFill>
                <a:uFill>
                  <a:solidFill>
                    <a:srgbClr val="FFFFFF"/>
                  </a:solidFill>
                </a:uFill>
                <a:latin typeface="Calibri"/>
              </a:rPr>
              <a:t>Classification</a:t>
            </a:r>
            <a:endParaRPr lang="en-US" sz="1800" b="0" strike="noStrike" spc="-1" dirty="0">
              <a:solidFill>
                <a:srgbClr val="000000"/>
              </a:solidFill>
              <a:uFill>
                <a:solidFill>
                  <a:srgbClr val="FFFFFF"/>
                </a:solidFill>
              </a:uFill>
              <a:latin typeface="Arial"/>
            </a:endParaRPr>
          </a:p>
          <a:p>
            <a:pPr marL="743040" lvl="1" indent="-285120">
              <a:lnSpc>
                <a:spcPct val="100000"/>
              </a:lnSpc>
              <a:spcBef>
                <a:spcPts val="1134"/>
              </a:spcBef>
              <a:buClr>
                <a:srgbClr val="000000"/>
              </a:buClr>
              <a:buFont typeface="Arial"/>
              <a:buChar char="–"/>
            </a:pPr>
            <a:r>
              <a:rPr lang="en-US" sz="2000" b="0" strike="noStrike" spc="-1" dirty="0">
                <a:solidFill>
                  <a:srgbClr val="000000"/>
                </a:solidFill>
                <a:uFill>
                  <a:solidFill>
                    <a:srgbClr val="FFFFFF"/>
                  </a:solidFill>
                </a:uFill>
                <a:latin typeface="Calibri"/>
              </a:rPr>
              <a:t>A set of categories in which objects are grouped into a hierarchy</a:t>
            </a:r>
            <a:endParaRPr lang="en-US" sz="1800" b="0" strike="noStrike" spc="-1" dirty="0">
              <a:solidFill>
                <a:srgbClr val="000000"/>
              </a:solidFill>
              <a:uFill>
                <a:solidFill>
                  <a:srgbClr val="FFFFFF"/>
                </a:solidFill>
              </a:uFill>
              <a:latin typeface="Arial"/>
            </a:endParaRPr>
          </a:p>
          <a:p>
            <a:pPr>
              <a:lnSpc>
                <a:spcPct val="80000"/>
              </a:lnSpc>
              <a:spcBef>
                <a:spcPts val="400"/>
              </a:spcBef>
            </a:pPr>
            <a:endParaRPr lang="en-US" sz="1800" b="0" strike="noStrike" spc="-1" dirty="0">
              <a:solidFill>
                <a:srgbClr val="000000"/>
              </a:solidFill>
              <a:uFill>
                <a:solidFill>
                  <a:srgbClr val="FFFFFF"/>
                </a:solidFill>
              </a:uFill>
              <a:latin typeface="Arial"/>
            </a:endParaRPr>
          </a:p>
        </p:txBody>
      </p:sp>
      <p:sp>
        <p:nvSpPr>
          <p:cNvPr id="324" name="CustomShape 4"/>
          <p:cNvSpPr/>
          <p:nvPr/>
        </p:nvSpPr>
        <p:spPr>
          <a:xfrm>
            <a:off x="0" y="6629400"/>
            <a:ext cx="2133000" cy="220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fld id="{8FC99796-77C2-48CA-A358-1054CBB4F637}" type="slidenum">
              <a:rPr lang="en-US" sz="1200" b="0" strike="noStrike" spc="-1">
                <a:solidFill>
                  <a:srgbClr val="8B8B8B"/>
                </a:solidFill>
                <a:uFill>
                  <a:solidFill>
                    <a:srgbClr val="FFFFFF"/>
                  </a:solidFill>
                </a:uFill>
                <a:latin typeface="Calibri"/>
              </a:rPr>
              <a:t>10</a:t>
            </a:fld>
            <a:endParaRPr lang="en-US" sz="1800" b="0" strike="noStrike" spc="-1">
              <a:solidFill>
                <a:srgbClr val="000000"/>
              </a:solidFill>
              <a:uFill>
                <a:solidFill>
                  <a:srgbClr val="FFFFFF"/>
                </a:solidFill>
              </a:uFill>
              <a:latin typeface="Aria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5" name="CustomShape 1"/>
          <p:cNvSpPr/>
          <p:nvPr/>
        </p:nvSpPr>
        <p:spPr>
          <a:xfrm>
            <a:off x="457200" y="0"/>
            <a:ext cx="8228880" cy="114228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en-US" sz="4400" b="1" strike="noStrike" spc="-1">
                <a:solidFill>
                  <a:srgbClr val="1F497D"/>
                </a:solidFill>
                <a:uFill>
                  <a:solidFill>
                    <a:srgbClr val="FFFFFF"/>
                  </a:solidFill>
                </a:uFill>
                <a:latin typeface="Calibri"/>
              </a:rPr>
              <a:t>Ontologies vs Classifications</a:t>
            </a:r>
            <a:endParaRPr lang="en-US" sz="1800" b="0" strike="noStrike" spc="-1">
              <a:solidFill>
                <a:srgbClr val="000000"/>
              </a:solidFill>
              <a:uFill>
                <a:solidFill>
                  <a:srgbClr val="FFFFFF"/>
                </a:solidFill>
              </a:uFill>
              <a:latin typeface="Arial"/>
            </a:endParaRPr>
          </a:p>
        </p:txBody>
      </p:sp>
      <p:sp>
        <p:nvSpPr>
          <p:cNvPr id="326" name="CustomShape 2"/>
          <p:cNvSpPr/>
          <p:nvPr/>
        </p:nvSpPr>
        <p:spPr>
          <a:xfrm>
            <a:off x="731520" y="1338480"/>
            <a:ext cx="7680600" cy="3652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r>
              <a:rPr lang="en-US" sz="3200" b="1" strike="noStrike" spc="-1" dirty="0">
                <a:solidFill>
                  <a:srgbClr val="000000"/>
                </a:solidFill>
                <a:uFill>
                  <a:solidFill>
                    <a:srgbClr val="FFFFFF"/>
                  </a:solidFill>
                </a:uFill>
                <a:latin typeface="Calibri" panose="020F0502020204030204" pitchFamily="34" charset="0"/>
                <a:cs typeface="Calibri" panose="020F0502020204030204" pitchFamily="34" charset="0"/>
              </a:rPr>
              <a:t>Classifications</a:t>
            </a:r>
            <a:r>
              <a:rPr lang="en-US" sz="3200" b="0" strike="noStrike" spc="-1" dirty="0">
                <a:solidFill>
                  <a:srgbClr val="000000"/>
                </a:solidFill>
                <a:uFill>
                  <a:solidFill>
                    <a:srgbClr val="FFFFFF"/>
                  </a:solidFill>
                </a:uFill>
                <a:latin typeface="Calibri" panose="020F0502020204030204" pitchFamily="34" charset="0"/>
                <a:cs typeface="Calibri" panose="020F0502020204030204" pitchFamily="34" charset="0"/>
              </a:rPr>
              <a:t> focus on:</a:t>
            </a:r>
            <a:endParaRPr lang="en-US" sz="1800" b="0" strike="noStrike" spc="-1" dirty="0">
              <a:solidFill>
                <a:srgbClr val="000000"/>
              </a:solidFill>
              <a:uFill>
                <a:solidFill>
                  <a:srgbClr val="FFFFFF"/>
                </a:solidFill>
              </a:uFill>
              <a:latin typeface="Calibri" panose="020F0502020204030204" pitchFamily="34" charset="0"/>
              <a:cs typeface="Calibri" panose="020F0502020204030204" pitchFamily="34" charset="0"/>
            </a:endParaRPr>
          </a:p>
          <a:p>
            <a:pPr marL="216000" indent="-215640">
              <a:lnSpc>
                <a:spcPct val="100000"/>
              </a:lnSpc>
              <a:buClr>
                <a:srgbClr val="000000"/>
              </a:buClr>
              <a:buSzPct val="45000"/>
              <a:buFont typeface="Wingdings" charset="2"/>
              <a:buChar char=""/>
            </a:pPr>
            <a:r>
              <a:rPr lang="en-US" sz="2600" b="0" strike="noStrike" spc="-1" dirty="0">
                <a:solidFill>
                  <a:srgbClr val="000000"/>
                </a:solidFill>
                <a:uFill>
                  <a:solidFill>
                    <a:srgbClr val="FFFFFF"/>
                  </a:solidFill>
                </a:uFill>
                <a:latin typeface="Calibri" panose="020F0502020204030204" pitchFamily="34" charset="0"/>
                <a:cs typeface="Calibri" panose="020F0502020204030204" pitchFamily="34" charset="0"/>
              </a:rPr>
              <a:t>Access based on predetermined criteria (encoded by syntactic keys)</a:t>
            </a:r>
            <a:endParaRPr lang="en-US" sz="1800" b="0" strike="noStrike" spc="-1" dirty="0">
              <a:solidFill>
                <a:srgbClr val="000000"/>
              </a:solidFill>
              <a:uFill>
                <a:solidFill>
                  <a:srgbClr val="FFFFFF"/>
                </a:solidFill>
              </a:uFill>
              <a:latin typeface="Calibri" panose="020F0502020204030204" pitchFamily="34" charset="0"/>
              <a:cs typeface="Calibri" panose="020F0502020204030204" pitchFamily="34" charset="0"/>
            </a:endParaRPr>
          </a:p>
          <a:p>
            <a:pPr marL="216000" indent="-215640">
              <a:lnSpc>
                <a:spcPct val="100000"/>
              </a:lnSpc>
              <a:buClr>
                <a:srgbClr val="000000"/>
              </a:buClr>
              <a:buSzPct val="45000"/>
              <a:buFont typeface="Wingdings" charset="2"/>
              <a:buChar char=""/>
            </a:pPr>
            <a:r>
              <a:rPr lang="en-US" sz="2600" b="0" strike="noStrike" spc="-1" dirty="0">
                <a:solidFill>
                  <a:srgbClr val="000000"/>
                </a:solidFill>
                <a:uFill>
                  <a:solidFill>
                    <a:srgbClr val="FFFFFF"/>
                  </a:solidFill>
                </a:uFill>
                <a:latin typeface="Calibri" panose="020F0502020204030204" pitchFamily="34" charset="0"/>
                <a:cs typeface="Calibri" panose="020F0502020204030204" pitchFamily="34" charset="0"/>
              </a:rPr>
              <a:t>Uniform syntactic access to information</a:t>
            </a:r>
            <a:endParaRPr lang="en-US" sz="1800" b="0" strike="noStrike" spc="-1" dirty="0">
              <a:solidFill>
                <a:srgbClr val="000000"/>
              </a:solidFill>
              <a:uFill>
                <a:solidFill>
                  <a:srgbClr val="FFFFFF"/>
                </a:solidFill>
              </a:uFill>
              <a:latin typeface="Calibri" panose="020F0502020204030204" pitchFamily="34" charset="0"/>
              <a:cs typeface="Calibri" panose="020F0502020204030204" pitchFamily="34" charset="0"/>
            </a:endParaRPr>
          </a:p>
          <a:p>
            <a:pPr>
              <a:lnSpc>
                <a:spcPct val="100000"/>
              </a:lnSpc>
            </a:pPr>
            <a:endParaRPr lang="en-US" sz="1800" b="0" strike="noStrike" spc="-1" dirty="0">
              <a:solidFill>
                <a:srgbClr val="000000"/>
              </a:solidFill>
              <a:uFill>
                <a:solidFill>
                  <a:srgbClr val="FFFFFF"/>
                </a:solidFill>
              </a:uFill>
              <a:latin typeface="Calibri" panose="020F0502020204030204" pitchFamily="34" charset="0"/>
              <a:cs typeface="Calibri" panose="020F0502020204030204" pitchFamily="34" charset="0"/>
            </a:endParaRPr>
          </a:p>
          <a:p>
            <a:pPr>
              <a:lnSpc>
                <a:spcPct val="100000"/>
              </a:lnSpc>
            </a:pPr>
            <a:r>
              <a:rPr lang="en-US" sz="3200" b="1" strike="noStrike" spc="-1" dirty="0">
                <a:solidFill>
                  <a:srgbClr val="000000"/>
                </a:solidFill>
                <a:uFill>
                  <a:solidFill>
                    <a:srgbClr val="FFFFFF"/>
                  </a:solidFill>
                </a:uFill>
                <a:latin typeface="Calibri" panose="020F0502020204030204" pitchFamily="34" charset="0"/>
                <a:cs typeface="Calibri" panose="020F0502020204030204" pitchFamily="34" charset="0"/>
              </a:rPr>
              <a:t>Ontologies</a:t>
            </a:r>
            <a:r>
              <a:rPr lang="en-US" sz="3200" b="0" strike="noStrike" spc="-1" dirty="0">
                <a:solidFill>
                  <a:srgbClr val="000000"/>
                </a:solidFill>
                <a:uFill>
                  <a:solidFill>
                    <a:srgbClr val="FFFFFF"/>
                  </a:solidFill>
                </a:uFill>
                <a:latin typeface="Calibri" panose="020F0502020204030204" pitchFamily="34" charset="0"/>
                <a:cs typeface="Calibri" panose="020F0502020204030204" pitchFamily="34" charset="0"/>
              </a:rPr>
              <a:t> focus on:</a:t>
            </a:r>
            <a:endParaRPr lang="en-US" sz="1800" b="0" strike="noStrike" spc="-1" dirty="0">
              <a:solidFill>
                <a:srgbClr val="000000"/>
              </a:solidFill>
              <a:uFill>
                <a:solidFill>
                  <a:srgbClr val="FFFFFF"/>
                </a:solidFill>
              </a:uFill>
              <a:latin typeface="Calibri" panose="020F0502020204030204" pitchFamily="34" charset="0"/>
              <a:cs typeface="Calibri" panose="020F0502020204030204" pitchFamily="34" charset="0"/>
            </a:endParaRPr>
          </a:p>
          <a:p>
            <a:pPr marL="216000" indent="-215640">
              <a:lnSpc>
                <a:spcPct val="100000"/>
              </a:lnSpc>
              <a:buClr>
                <a:srgbClr val="000000"/>
              </a:buClr>
              <a:buSzPct val="45000"/>
              <a:buFont typeface="Wingdings" charset="2"/>
              <a:buChar char=""/>
            </a:pPr>
            <a:r>
              <a:rPr lang="en-US" sz="2600" b="0" strike="noStrike" spc="-1" dirty="0">
                <a:solidFill>
                  <a:srgbClr val="000000"/>
                </a:solidFill>
                <a:uFill>
                  <a:solidFill>
                    <a:srgbClr val="FFFFFF"/>
                  </a:solidFill>
                </a:uFill>
                <a:latin typeface="Calibri" panose="020F0502020204030204" pitchFamily="34" charset="0"/>
                <a:cs typeface="Calibri" panose="020F0502020204030204" pitchFamily="34" charset="0"/>
              </a:rPr>
              <a:t>Meaning of terms</a:t>
            </a:r>
            <a:endParaRPr lang="en-US" sz="1800" b="0" strike="noStrike" spc="-1" dirty="0">
              <a:solidFill>
                <a:srgbClr val="000000"/>
              </a:solidFill>
              <a:uFill>
                <a:solidFill>
                  <a:srgbClr val="FFFFFF"/>
                </a:solidFill>
              </a:uFill>
              <a:latin typeface="Calibri" panose="020F0502020204030204" pitchFamily="34" charset="0"/>
              <a:cs typeface="Calibri" panose="020F0502020204030204" pitchFamily="34" charset="0"/>
            </a:endParaRPr>
          </a:p>
          <a:p>
            <a:pPr marL="216000" indent="-215640">
              <a:lnSpc>
                <a:spcPct val="100000"/>
              </a:lnSpc>
              <a:buClr>
                <a:srgbClr val="000000"/>
              </a:buClr>
              <a:buSzPct val="45000"/>
              <a:buFont typeface="Wingdings" charset="2"/>
              <a:buChar char=""/>
            </a:pPr>
            <a:r>
              <a:rPr lang="en-US" sz="2600" b="0" strike="noStrike" spc="-1" dirty="0">
                <a:solidFill>
                  <a:srgbClr val="000000"/>
                </a:solidFill>
                <a:uFill>
                  <a:solidFill>
                    <a:srgbClr val="FFFFFF"/>
                  </a:solidFill>
                </a:uFill>
                <a:latin typeface="Calibri" panose="020F0502020204030204" pitchFamily="34" charset="0"/>
                <a:cs typeface="Calibri" panose="020F0502020204030204" pitchFamily="34" charset="0"/>
              </a:rPr>
              <a:t>Nature and structure of a domain of discourse</a:t>
            </a:r>
            <a:endParaRPr lang="en-US" sz="1800" b="0" strike="noStrike" spc="-1" dirty="0">
              <a:solidFill>
                <a:srgbClr val="000000"/>
              </a:solidFill>
              <a:uFill>
                <a:solidFill>
                  <a:srgbClr val="FFFFFF"/>
                </a:solidFill>
              </a:uFill>
              <a:latin typeface="Calibri" panose="020F0502020204030204" pitchFamily="34" charset="0"/>
              <a:cs typeface="Calibri" panose="020F0502020204030204" pitchFamily="34" charset="0"/>
            </a:endParaRPr>
          </a:p>
          <a:p>
            <a:pPr marL="216000" indent="-215640">
              <a:lnSpc>
                <a:spcPct val="100000"/>
              </a:lnSpc>
              <a:buClr>
                <a:srgbClr val="000000"/>
              </a:buClr>
              <a:buSzPct val="45000"/>
              <a:buFont typeface="Wingdings" charset="2"/>
              <a:buChar char=""/>
            </a:pPr>
            <a:r>
              <a:rPr lang="en-US" sz="2600" b="0" strike="noStrike" spc="-1" dirty="0">
                <a:solidFill>
                  <a:srgbClr val="000000"/>
                </a:solidFill>
                <a:uFill>
                  <a:solidFill>
                    <a:srgbClr val="FFFFFF"/>
                  </a:solidFill>
                </a:uFill>
                <a:latin typeface="Calibri" panose="020F0502020204030204" pitchFamily="34" charset="0"/>
                <a:cs typeface="Calibri" panose="020F0502020204030204" pitchFamily="34" charset="0"/>
              </a:rPr>
              <a:t>Shared understanding</a:t>
            </a:r>
            <a:endParaRPr lang="en-US" sz="1800" b="0" strike="noStrike" spc="-1" dirty="0">
              <a:solidFill>
                <a:srgbClr val="000000"/>
              </a:solidFill>
              <a:uFill>
                <a:solidFill>
                  <a:srgbClr val="FFFFFF"/>
                </a:solidFill>
              </a:uFill>
              <a:latin typeface="Calibri" panose="020F0502020204030204" pitchFamily="34" charset="0"/>
              <a:cs typeface="Calibri" panose="020F0502020204030204" pitchFamily="34" charset="0"/>
            </a:endParaRPr>
          </a:p>
        </p:txBody>
      </p:sp>
      <p:sp>
        <p:nvSpPr>
          <p:cNvPr id="4" name="CustomShape 4">
            <a:extLst>
              <a:ext uri="{FF2B5EF4-FFF2-40B4-BE49-F238E27FC236}">
                <a16:creationId xmlns:a16="http://schemas.microsoft.com/office/drawing/2014/main" id="{052A5A18-6D39-4883-93E0-8851550B2C7B}"/>
              </a:ext>
            </a:extLst>
          </p:cNvPr>
          <p:cNvSpPr/>
          <p:nvPr/>
        </p:nvSpPr>
        <p:spPr>
          <a:xfrm>
            <a:off x="0" y="6629400"/>
            <a:ext cx="2133000" cy="220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fld id="{870C0793-D8AA-4279-BC70-74A70CE706DD}" type="slidenum">
              <a:rPr lang="en-US" sz="1200" b="0" strike="noStrike" spc="-1">
                <a:solidFill>
                  <a:srgbClr val="8B8B8B"/>
                </a:solidFill>
                <a:uFill>
                  <a:solidFill>
                    <a:srgbClr val="FFFFFF"/>
                  </a:solidFill>
                </a:uFill>
                <a:latin typeface="Calibri"/>
              </a:rPr>
              <a:t>11</a:t>
            </a:fld>
            <a:endParaRPr lang="en-US" sz="1800" b="0" strike="noStrike" spc="-1">
              <a:solidFill>
                <a:srgbClr val="000000"/>
              </a:solidFill>
              <a:uFill>
                <a:solidFill>
                  <a:srgbClr val="FFFFFF"/>
                </a:solidFill>
              </a:uFill>
              <a:latin typeface="Aria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CustomShape 1"/>
          <p:cNvSpPr/>
          <p:nvPr/>
        </p:nvSpPr>
        <p:spPr>
          <a:xfrm>
            <a:off x="457200" y="0"/>
            <a:ext cx="8228880" cy="114228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en-US" sz="4400" b="1" strike="noStrike" spc="-1">
                <a:solidFill>
                  <a:srgbClr val="1F497D"/>
                </a:solidFill>
                <a:uFill>
                  <a:solidFill>
                    <a:srgbClr val="FFFFFF"/>
                  </a:solidFill>
                </a:uFill>
                <a:latin typeface="Calibri"/>
              </a:rPr>
              <a:t>Ontologies vs Knowledge Bases</a:t>
            </a:r>
            <a:endParaRPr lang="en-US" sz="1800" b="0" strike="noStrike" spc="-1">
              <a:solidFill>
                <a:srgbClr val="000000"/>
              </a:solidFill>
              <a:uFill>
                <a:solidFill>
                  <a:srgbClr val="FFFFFF"/>
                </a:solidFill>
              </a:uFill>
              <a:latin typeface="Arial"/>
            </a:endParaRPr>
          </a:p>
        </p:txBody>
      </p:sp>
      <p:sp>
        <p:nvSpPr>
          <p:cNvPr id="328" name="CustomShape 2"/>
          <p:cNvSpPr/>
          <p:nvPr/>
        </p:nvSpPr>
        <p:spPr>
          <a:xfrm>
            <a:off x="731520" y="1338480"/>
            <a:ext cx="7680600" cy="4218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r>
              <a:rPr lang="en-US" sz="3200" b="0" strike="noStrike" spc="-1" dirty="0">
                <a:solidFill>
                  <a:srgbClr val="000000"/>
                </a:solidFill>
                <a:uFill>
                  <a:solidFill>
                    <a:srgbClr val="FFFFFF"/>
                  </a:solidFill>
                </a:uFill>
                <a:latin typeface="Calibri" panose="020F0502020204030204" pitchFamily="34" charset="0"/>
                <a:cs typeface="Calibri" panose="020F0502020204030204" pitchFamily="34" charset="0"/>
              </a:rPr>
              <a:t>Knowledge bases:</a:t>
            </a:r>
            <a:endParaRPr lang="en-US" sz="1800" b="0" strike="noStrike" spc="-1" dirty="0">
              <a:solidFill>
                <a:srgbClr val="000000"/>
              </a:solidFill>
              <a:uFill>
                <a:solidFill>
                  <a:srgbClr val="FFFFFF"/>
                </a:solidFill>
              </a:uFill>
              <a:latin typeface="Calibri" panose="020F0502020204030204" pitchFamily="34" charset="0"/>
              <a:cs typeface="Calibri" panose="020F0502020204030204" pitchFamily="34" charset="0"/>
            </a:endParaRPr>
          </a:p>
          <a:p>
            <a:pPr marL="216000" indent="-215640">
              <a:lnSpc>
                <a:spcPct val="100000"/>
              </a:lnSpc>
              <a:buClr>
                <a:srgbClr val="000000"/>
              </a:buClr>
              <a:buSzPct val="45000"/>
              <a:buFont typeface="Wingdings" charset="2"/>
              <a:buChar char=""/>
            </a:pPr>
            <a:r>
              <a:rPr lang="en-US" sz="2600" b="1" strike="noStrike" spc="-1" dirty="0" err="1">
                <a:solidFill>
                  <a:srgbClr val="000000"/>
                </a:solidFill>
                <a:uFill>
                  <a:solidFill>
                    <a:srgbClr val="FFFFFF"/>
                  </a:solidFill>
                </a:uFill>
                <a:latin typeface="Calibri" panose="020F0502020204030204" pitchFamily="34" charset="0"/>
                <a:cs typeface="Calibri" panose="020F0502020204030204" pitchFamily="34" charset="0"/>
              </a:rPr>
              <a:t>Assertional</a:t>
            </a:r>
            <a:r>
              <a:rPr lang="en-US" sz="2600" b="0" strike="noStrike" spc="-1" dirty="0">
                <a:solidFill>
                  <a:srgbClr val="000000"/>
                </a:solidFill>
                <a:uFill>
                  <a:solidFill>
                    <a:srgbClr val="FFFFFF"/>
                  </a:solidFill>
                </a:uFill>
                <a:latin typeface="Calibri" panose="020F0502020204030204" pitchFamily="34" charset="0"/>
                <a:cs typeface="Calibri" panose="020F0502020204030204" pitchFamily="34" charset="0"/>
              </a:rPr>
              <a:t> </a:t>
            </a:r>
            <a:r>
              <a:rPr lang="en-US" sz="2600" b="1" strike="noStrike" spc="-1" dirty="0">
                <a:solidFill>
                  <a:srgbClr val="000000"/>
                </a:solidFill>
                <a:uFill>
                  <a:solidFill>
                    <a:srgbClr val="FFFFFF"/>
                  </a:solidFill>
                </a:uFill>
                <a:latin typeface="Calibri" panose="020F0502020204030204" pitchFamily="34" charset="0"/>
                <a:cs typeface="Calibri" panose="020F0502020204030204" pitchFamily="34" charset="0"/>
              </a:rPr>
              <a:t>component</a:t>
            </a:r>
            <a:endParaRPr lang="en-US" sz="1800" b="1" strike="noStrike" spc="-1" dirty="0">
              <a:solidFill>
                <a:srgbClr val="000000"/>
              </a:solidFill>
              <a:uFill>
                <a:solidFill>
                  <a:srgbClr val="FFFFFF"/>
                </a:solidFill>
              </a:uFill>
              <a:latin typeface="Calibri" panose="020F0502020204030204" pitchFamily="34" charset="0"/>
              <a:cs typeface="Calibri" panose="020F0502020204030204" pitchFamily="34" charset="0"/>
            </a:endParaRPr>
          </a:p>
          <a:p>
            <a:pPr marL="432000" lvl="1" indent="-215640">
              <a:lnSpc>
                <a:spcPct val="100000"/>
              </a:lnSpc>
              <a:buClr>
                <a:srgbClr val="000000"/>
              </a:buClr>
              <a:buSzPct val="45000"/>
              <a:buFont typeface="Wingdings" charset="2"/>
              <a:buChar char=""/>
            </a:pPr>
            <a:r>
              <a:rPr lang="en-US" sz="2600" b="0" strike="noStrike" spc="-1" dirty="0">
                <a:solidFill>
                  <a:srgbClr val="000000"/>
                </a:solidFill>
                <a:uFill>
                  <a:solidFill>
                    <a:srgbClr val="FFFFFF"/>
                  </a:solidFill>
                </a:uFill>
                <a:latin typeface="Calibri" panose="020F0502020204030204" pitchFamily="34" charset="0"/>
                <a:cs typeface="Calibri" panose="020F0502020204030204" pitchFamily="34" charset="0"/>
              </a:rPr>
              <a:t>Reflects specific states of affairs</a:t>
            </a:r>
            <a:endParaRPr lang="en-US" sz="1800" b="0" strike="noStrike" spc="-1" dirty="0">
              <a:solidFill>
                <a:srgbClr val="000000"/>
              </a:solidFill>
              <a:uFill>
                <a:solidFill>
                  <a:srgbClr val="FFFFFF"/>
                </a:solidFill>
              </a:uFill>
              <a:latin typeface="Calibri" panose="020F0502020204030204" pitchFamily="34" charset="0"/>
              <a:cs typeface="Calibri" panose="020F0502020204030204" pitchFamily="34" charset="0"/>
            </a:endParaRPr>
          </a:p>
          <a:p>
            <a:pPr marL="432000" lvl="1" indent="-215640">
              <a:lnSpc>
                <a:spcPct val="100000"/>
              </a:lnSpc>
              <a:buClr>
                <a:srgbClr val="000000"/>
              </a:buClr>
              <a:buSzPct val="45000"/>
              <a:buFont typeface="Wingdings" charset="2"/>
              <a:buChar char=""/>
            </a:pPr>
            <a:r>
              <a:rPr lang="en-US" sz="2600" b="0" strike="noStrike" spc="-1" dirty="0">
                <a:solidFill>
                  <a:srgbClr val="000000"/>
                </a:solidFill>
                <a:uFill>
                  <a:solidFill>
                    <a:srgbClr val="FFFFFF"/>
                  </a:solidFill>
                </a:uFill>
                <a:latin typeface="Calibri" panose="020F0502020204030204" pitchFamily="34" charset="0"/>
                <a:cs typeface="Calibri" panose="020F0502020204030204" pitchFamily="34" charset="0"/>
              </a:rPr>
              <a:t>Designed for problem solving</a:t>
            </a:r>
            <a:endParaRPr lang="en-US" sz="1800" b="0" strike="noStrike" spc="-1" dirty="0">
              <a:solidFill>
                <a:srgbClr val="000000"/>
              </a:solidFill>
              <a:uFill>
                <a:solidFill>
                  <a:srgbClr val="FFFFFF"/>
                </a:solidFill>
              </a:uFill>
              <a:latin typeface="Calibri" panose="020F0502020204030204" pitchFamily="34" charset="0"/>
              <a:cs typeface="Calibri" panose="020F0502020204030204" pitchFamily="34" charset="0"/>
            </a:endParaRPr>
          </a:p>
          <a:p>
            <a:pPr marL="216000" indent="-215640">
              <a:lnSpc>
                <a:spcPct val="100000"/>
              </a:lnSpc>
              <a:buClr>
                <a:srgbClr val="000000"/>
              </a:buClr>
              <a:buSzPct val="45000"/>
              <a:buFont typeface="Wingdings" charset="2"/>
              <a:buChar char=""/>
            </a:pPr>
            <a:r>
              <a:rPr lang="en-US" sz="2600" b="1" strike="noStrike" spc="-1" dirty="0">
                <a:solidFill>
                  <a:srgbClr val="000000"/>
                </a:solidFill>
                <a:uFill>
                  <a:solidFill>
                    <a:srgbClr val="FFFFFF"/>
                  </a:solidFill>
                </a:uFill>
                <a:latin typeface="Calibri" panose="020F0502020204030204" pitchFamily="34" charset="0"/>
                <a:cs typeface="Calibri" panose="020F0502020204030204" pitchFamily="34" charset="0"/>
              </a:rPr>
              <a:t>Terminological</a:t>
            </a:r>
            <a:r>
              <a:rPr lang="en-US" sz="2600" b="0" strike="noStrike" spc="-1" dirty="0">
                <a:solidFill>
                  <a:srgbClr val="000000"/>
                </a:solidFill>
                <a:uFill>
                  <a:solidFill>
                    <a:srgbClr val="FFFFFF"/>
                  </a:solidFill>
                </a:uFill>
                <a:latin typeface="Calibri" panose="020F0502020204030204" pitchFamily="34" charset="0"/>
                <a:cs typeface="Calibri" panose="020F0502020204030204" pitchFamily="34" charset="0"/>
              </a:rPr>
              <a:t> </a:t>
            </a:r>
            <a:r>
              <a:rPr lang="en-US" sz="2600" b="1" strike="noStrike" spc="-1" dirty="0">
                <a:solidFill>
                  <a:srgbClr val="000000"/>
                </a:solidFill>
                <a:uFill>
                  <a:solidFill>
                    <a:srgbClr val="FFFFFF"/>
                  </a:solidFill>
                </a:uFill>
                <a:latin typeface="Calibri" panose="020F0502020204030204" pitchFamily="34" charset="0"/>
                <a:cs typeface="Calibri" panose="020F0502020204030204" pitchFamily="34" charset="0"/>
              </a:rPr>
              <a:t>component</a:t>
            </a:r>
            <a:r>
              <a:rPr lang="en-US" sz="2600" b="0" strike="noStrike" spc="-1" dirty="0">
                <a:solidFill>
                  <a:srgbClr val="000000"/>
                </a:solidFill>
                <a:uFill>
                  <a:solidFill>
                    <a:srgbClr val="FFFFFF"/>
                  </a:solidFill>
                </a:uFill>
                <a:latin typeface="Calibri" panose="020F0502020204030204" pitchFamily="34" charset="0"/>
                <a:cs typeface="Calibri" panose="020F0502020204030204" pitchFamily="34" charset="0"/>
              </a:rPr>
              <a:t> (ontology)</a:t>
            </a:r>
            <a:endParaRPr lang="en-US" sz="1800" b="0" strike="noStrike" spc="-1" dirty="0">
              <a:solidFill>
                <a:srgbClr val="000000"/>
              </a:solidFill>
              <a:uFill>
                <a:solidFill>
                  <a:srgbClr val="FFFFFF"/>
                </a:solidFill>
              </a:uFill>
              <a:latin typeface="Calibri" panose="020F0502020204030204" pitchFamily="34" charset="0"/>
              <a:cs typeface="Calibri" panose="020F0502020204030204" pitchFamily="34" charset="0"/>
            </a:endParaRPr>
          </a:p>
          <a:p>
            <a:pPr marL="432000" lvl="1" indent="-215640">
              <a:lnSpc>
                <a:spcPct val="100000"/>
              </a:lnSpc>
              <a:buClr>
                <a:srgbClr val="000000"/>
              </a:buClr>
              <a:buSzPct val="45000"/>
              <a:buFont typeface="Wingdings" charset="2"/>
              <a:buChar char=""/>
            </a:pPr>
            <a:r>
              <a:rPr lang="en-US" sz="2600" b="0" strike="noStrike" spc="-1" dirty="0">
                <a:solidFill>
                  <a:srgbClr val="000000"/>
                </a:solidFill>
                <a:uFill>
                  <a:solidFill>
                    <a:srgbClr val="FFFFFF"/>
                  </a:solidFill>
                </a:uFill>
                <a:latin typeface="Calibri" panose="020F0502020204030204" pitchFamily="34" charset="0"/>
                <a:cs typeface="Calibri" panose="020F0502020204030204" pitchFamily="34" charset="0"/>
              </a:rPr>
              <a:t>Independent of states of affairs</a:t>
            </a:r>
            <a:endParaRPr lang="en-US" sz="1800" b="0" strike="noStrike" spc="-1" dirty="0">
              <a:solidFill>
                <a:srgbClr val="000000"/>
              </a:solidFill>
              <a:uFill>
                <a:solidFill>
                  <a:srgbClr val="FFFFFF"/>
                </a:solidFill>
              </a:uFill>
              <a:latin typeface="Calibri" panose="020F0502020204030204" pitchFamily="34" charset="0"/>
              <a:cs typeface="Calibri" panose="020F0502020204030204" pitchFamily="34" charset="0"/>
            </a:endParaRPr>
          </a:p>
          <a:p>
            <a:pPr marL="432000" lvl="1" indent="-215640">
              <a:lnSpc>
                <a:spcPct val="100000"/>
              </a:lnSpc>
              <a:buClr>
                <a:srgbClr val="000000"/>
              </a:buClr>
              <a:buSzPct val="45000"/>
              <a:buFont typeface="Wingdings" charset="2"/>
              <a:buChar char=""/>
            </a:pPr>
            <a:r>
              <a:rPr lang="en-US" sz="2600" b="0" strike="noStrike" spc="-1" dirty="0">
                <a:solidFill>
                  <a:srgbClr val="000000"/>
                </a:solidFill>
                <a:uFill>
                  <a:solidFill>
                    <a:srgbClr val="FFFFFF"/>
                  </a:solidFill>
                </a:uFill>
                <a:latin typeface="Calibri" panose="020F0502020204030204" pitchFamily="34" charset="0"/>
                <a:cs typeface="Calibri" panose="020F0502020204030204" pitchFamily="34" charset="0"/>
              </a:rPr>
              <a:t>Designed to support terminological services</a:t>
            </a:r>
            <a:endParaRPr lang="en-US" sz="1800" b="0" strike="noStrike" spc="-1" dirty="0">
              <a:solidFill>
                <a:srgbClr val="000000"/>
              </a:solidFill>
              <a:uFill>
                <a:solidFill>
                  <a:srgbClr val="FFFFFF"/>
                </a:solidFill>
              </a:uFill>
              <a:latin typeface="Calibri" panose="020F0502020204030204" pitchFamily="34" charset="0"/>
              <a:cs typeface="Calibri" panose="020F0502020204030204" pitchFamily="34" charset="0"/>
            </a:endParaRPr>
          </a:p>
          <a:p>
            <a:pPr marL="432000" lvl="1" indent="-215640">
              <a:lnSpc>
                <a:spcPct val="100000"/>
              </a:lnSpc>
              <a:buClr>
                <a:srgbClr val="000000"/>
              </a:buClr>
              <a:buSzPct val="45000"/>
              <a:buFont typeface="Wingdings" charset="2"/>
              <a:buChar char=""/>
            </a:pPr>
            <a:r>
              <a:rPr lang="en-US" sz="2600" b="0" strike="noStrike" spc="-1" dirty="0">
                <a:solidFill>
                  <a:srgbClr val="000000"/>
                </a:solidFill>
                <a:uFill>
                  <a:solidFill>
                    <a:srgbClr val="FFFFFF"/>
                  </a:solidFill>
                </a:uFill>
                <a:latin typeface="Calibri" panose="020F0502020204030204" pitchFamily="34" charset="0"/>
                <a:cs typeface="Calibri" panose="020F0502020204030204" pitchFamily="34" charset="0"/>
              </a:rPr>
              <a:t>… but are independent of the actual terminology used</a:t>
            </a:r>
            <a:endParaRPr lang="en-US" sz="1800" b="0" strike="noStrike" spc="-1" dirty="0">
              <a:solidFill>
                <a:srgbClr val="000000"/>
              </a:solidFill>
              <a:uFill>
                <a:solidFill>
                  <a:srgbClr val="FFFFFF"/>
                </a:solidFill>
              </a:uFill>
              <a:latin typeface="Calibri" panose="020F0502020204030204" pitchFamily="34" charset="0"/>
              <a:cs typeface="Calibri" panose="020F0502020204030204" pitchFamily="34" charset="0"/>
            </a:endParaRPr>
          </a:p>
        </p:txBody>
      </p:sp>
      <p:sp>
        <p:nvSpPr>
          <p:cNvPr id="4" name="CustomShape 4">
            <a:extLst>
              <a:ext uri="{FF2B5EF4-FFF2-40B4-BE49-F238E27FC236}">
                <a16:creationId xmlns:a16="http://schemas.microsoft.com/office/drawing/2014/main" id="{8CEC7059-3B13-4C26-9622-FDBD0EE9C4EC}"/>
              </a:ext>
            </a:extLst>
          </p:cNvPr>
          <p:cNvSpPr/>
          <p:nvPr/>
        </p:nvSpPr>
        <p:spPr>
          <a:xfrm>
            <a:off x="0" y="6622143"/>
            <a:ext cx="2133000" cy="220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fld id="{870C0793-D8AA-4279-BC70-74A70CE706DD}" type="slidenum">
              <a:rPr lang="en-US" sz="1200" b="0" strike="noStrike" spc="-1">
                <a:solidFill>
                  <a:srgbClr val="8B8B8B"/>
                </a:solidFill>
                <a:uFill>
                  <a:solidFill>
                    <a:srgbClr val="FFFFFF"/>
                  </a:solidFill>
                </a:uFill>
                <a:latin typeface="Calibri"/>
              </a:rPr>
              <a:t>12</a:t>
            </a:fld>
            <a:endParaRPr lang="en-US" sz="1800" b="0" strike="noStrike" spc="-1">
              <a:solidFill>
                <a:srgbClr val="000000"/>
              </a:solidFill>
              <a:uFill>
                <a:solidFill>
                  <a:srgbClr val="FFFFFF"/>
                </a:solidFill>
              </a:uFill>
              <a:latin typeface="Aria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F9300FC-F648-441B-8569-7667D50E1F14}"/>
              </a:ext>
            </a:extLst>
          </p:cNvPr>
          <p:cNvSpPr>
            <a:spLocks noGrp="1"/>
          </p:cNvSpPr>
          <p:nvPr>
            <p:ph type="title"/>
          </p:nvPr>
        </p:nvSpPr>
        <p:spPr/>
        <p:txBody>
          <a:bodyPr/>
          <a:lstStyle/>
          <a:p>
            <a:r>
              <a:rPr lang="en-CA" dirty="0"/>
              <a:t>Questions</a:t>
            </a:r>
          </a:p>
        </p:txBody>
      </p:sp>
      <p:sp>
        <p:nvSpPr>
          <p:cNvPr id="6" name="Text Placeholder 5">
            <a:extLst>
              <a:ext uri="{FF2B5EF4-FFF2-40B4-BE49-F238E27FC236}">
                <a16:creationId xmlns:a16="http://schemas.microsoft.com/office/drawing/2014/main" id="{AB157153-295A-4882-828D-232E08D5643A}"/>
              </a:ext>
            </a:extLst>
          </p:cNvPr>
          <p:cNvSpPr>
            <a:spLocks noGrp="1"/>
          </p:cNvSpPr>
          <p:nvPr>
            <p:ph type="body" idx="4294967295"/>
          </p:nvPr>
        </p:nvSpPr>
        <p:spPr>
          <a:xfrm>
            <a:off x="522515" y="1575934"/>
            <a:ext cx="8229600" cy="3976687"/>
          </a:xfrm>
        </p:spPr>
        <p:txBody>
          <a:bodyPr/>
          <a:lstStyle/>
          <a:p>
            <a:pPr marL="0" indent="0">
              <a:buNone/>
            </a:pPr>
            <a:r>
              <a:rPr lang="en-CA" sz="2000" dirty="0"/>
              <a:t>In what ways could we construct ontological definitions ?</a:t>
            </a:r>
          </a:p>
          <a:p>
            <a:pPr marL="457200" indent="-457200">
              <a:buAutoNum type="alphaLcParenR"/>
            </a:pPr>
            <a:r>
              <a:rPr lang="en-CA" sz="2000" dirty="0"/>
              <a:t>using genus-differentia</a:t>
            </a:r>
          </a:p>
          <a:p>
            <a:pPr marL="457200" indent="-457200">
              <a:buAutoNum type="alphaLcParenR"/>
            </a:pPr>
            <a:r>
              <a:rPr lang="en-CA" sz="2000" dirty="0"/>
              <a:t>The axiomatic method by Tarski (1959)</a:t>
            </a:r>
          </a:p>
          <a:p>
            <a:pPr marL="457200" indent="-457200">
              <a:buAutoNum type="alphaLcParenR"/>
            </a:pPr>
            <a:r>
              <a:rPr lang="en-CA" sz="2000" dirty="0"/>
              <a:t>Generative machine learning models</a:t>
            </a:r>
          </a:p>
          <a:p>
            <a:pPr marL="0" indent="0">
              <a:buNone/>
            </a:pPr>
            <a:endParaRPr lang="en-CA" sz="2000" dirty="0"/>
          </a:p>
          <a:p>
            <a:pPr marL="514350" indent="-514350">
              <a:buAutoNum type="alphaLcParenR"/>
            </a:pPr>
            <a:endParaRPr lang="en-CA" sz="2000" dirty="0"/>
          </a:p>
          <a:p>
            <a:pPr marL="0" indent="0">
              <a:buNone/>
            </a:pPr>
            <a:endParaRPr lang="en-CA" sz="2000" dirty="0"/>
          </a:p>
        </p:txBody>
      </p:sp>
    </p:spTree>
    <p:extLst>
      <p:ext uri="{BB962C8B-B14F-4D97-AF65-F5344CB8AC3E}">
        <p14:creationId xmlns:p14="http://schemas.microsoft.com/office/powerpoint/2010/main" val="34528984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F9300FC-F648-441B-8569-7667D50E1F14}"/>
              </a:ext>
            </a:extLst>
          </p:cNvPr>
          <p:cNvSpPr>
            <a:spLocks noGrp="1"/>
          </p:cNvSpPr>
          <p:nvPr>
            <p:ph type="title"/>
          </p:nvPr>
        </p:nvSpPr>
        <p:spPr/>
        <p:txBody>
          <a:bodyPr/>
          <a:lstStyle/>
          <a:p>
            <a:r>
              <a:rPr lang="en-CA" dirty="0"/>
              <a:t>Questions</a:t>
            </a:r>
          </a:p>
        </p:txBody>
      </p:sp>
      <p:sp>
        <p:nvSpPr>
          <p:cNvPr id="6" name="Text Placeholder 5">
            <a:extLst>
              <a:ext uri="{FF2B5EF4-FFF2-40B4-BE49-F238E27FC236}">
                <a16:creationId xmlns:a16="http://schemas.microsoft.com/office/drawing/2014/main" id="{AB157153-295A-4882-828D-232E08D5643A}"/>
              </a:ext>
            </a:extLst>
          </p:cNvPr>
          <p:cNvSpPr>
            <a:spLocks noGrp="1"/>
          </p:cNvSpPr>
          <p:nvPr>
            <p:ph type="body" idx="4294967295"/>
          </p:nvPr>
        </p:nvSpPr>
        <p:spPr>
          <a:xfrm>
            <a:off x="522515" y="1575934"/>
            <a:ext cx="8229600" cy="3976687"/>
          </a:xfrm>
        </p:spPr>
        <p:txBody>
          <a:bodyPr/>
          <a:lstStyle/>
          <a:p>
            <a:pPr marL="0" indent="0">
              <a:buNone/>
            </a:pPr>
            <a:r>
              <a:rPr lang="en-CA" sz="2000" dirty="0"/>
              <a:t>In what ways could we construct ontological definitions ?</a:t>
            </a:r>
          </a:p>
          <a:p>
            <a:pPr marL="457200" indent="-457200">
              <a:buAutoNum type="alphaLcParenR"/>
            </a:pPr>
            <a:r>
              <a:rPr lang="en-CA" sz="2000" dirty="0"/>
              <a:t>using genus-differentia</a:t>
            </a:r>
          </a:p>
          <a:p>
            <a:pPr marL="457200" indent="-457200">
              <a:buAutoNum type="alphaLcParenR"/>
            </a:pPr>
            <a:r>
              <a:rPr lang="en-CA" sz="2000" dirty="0"/>
              <a:t>The axiomatic method by Tarski (1959)</a:t>
            </a:r>
          </a:p>
          <a:p>
            <a:pPr marL="457200" indent="-457200">
              <a:buAutoNum type="alphaLcParenR"/>
            </a:pPr>
            <a:r>
              <a:rPr lang="en-CA" sz="2000" dirty="0"/>
              <a:t>Generative machine learning models</a:t>
            </a:r>
          </a:p>
          <a:p>
            <a:pPr marL="0" indent="0">
              <a:buNone/>
            </a:pPr>
            <a:endParaRPr lang="en-CA" sz="2000" dirty="0"/>
          </a:p>
          <a:p>
            <a:pPr marL="0" indent="0">
              <a:buNone/>
            </a:pPr>
            <a:r>
              <a:rPr lang="en-CA" sz="2000" dirty="0"/>
              <a:t>What is the difference between an ontology and a classification?</a:t>
            </a:r>
          </a:p>
          <a:p>
            <a:pPr marL="514350" indent="-514350">
              <a:buAutoNum type="alphaLcParenR"/>
            </a:pPr>
            <a:r>
              <a:rPr lang="en-CA" sz="2000" dirty="0"/>
              <a:t>A classification focuses on grouping together relevant terms</a:t>
            </a:r>
          </a:p>
          <a:p>
            <a:pPr marL="514350" indent="-514350">
              <a:buAutoNum type="alphaLcParenR"/>
            </a:pPr>
            <a:r>
              <a:rPr lang="en-CA" sz="2000" dirty="0"/>
              <a:t>A classification does not require a formal representation of the classes</a:t>
            </a:r>
          </a:p>
          <a:p>
            <a:pPr marL="514350" indent="-514350">
              <a:buAutoNum type="alphaLcParenR"/>
            </a:pPr>
            <a:r>
              <a:rPr lang="en-CA" sz="2000" dirty="0"/>
              <a:t>An ontology attempts to define things that exist</a:t>
            </a:r>
          </a:p>
          <a:p>
            <a:pPr marL="514350" indent="-514350">
              <a:buAutoNum type="alphaLcParenR"/>
            </a:pPr>
            <a:endParaRPr lang="en-CA" sz="2000" dirty="0"/>
          </a:p>
          <a:p>
            <a:pPr marL="0" indent="0">
              <a:buNone/>
            </a:pPr>
            <a:endParaRPr lang="en-CA" sz="2000" dirty="0"/>
          </a:p>
        </p:txBody>
      </p:sp>
    </p:spTree>
    <p:extLst>
      <p:ext uri="{BB962C8B-B14F-4D97-AF65-F5344CB8AC3E}">
        <p14:creationId xmlns:p14="http://schemas.microsoft.com/office/powerpoint/2010/main" val="135074791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9" name="CustomShape 1"/>
          <p:cNvSpPr/>
          <p:nvPr/>
        </p:nvSpPr>
        <p:spPr>
          <a:xfrm>
            <a:off x="457200" y="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marL="25560" algn="ctr">
              <a:lnSpc>
                <a:spcPct val="100000"/>
              </a:lnSpc>
              <a:spcAft>
                <a:spcPts val="14"/>
              </a:spcAft>
            </a:pPr>
            <a:r>
              <a:rPr lang="en-US" sz="4400" b="1" strike="noStrike" spc="-1">
                <a:solidFill>
                  <a:srgbClr val="1F497D"/>
                </a:solidFill>
                <a:uFill>
                  <a:solidFill>
                    <a:srgbClr val="FFFFFF"/>
                  </a:solidFill>
                </a:uFill>
                <a:latin typeface="Calibri"/>
              </a:rPr>
              <a:t>Why develop an ontology?</a:t>
            </a:r>
            <a:endParaRPr lang="en-US" sz="1800" b="0" strike="noStrike" spc="-1">
              <a:solidFill>
                <a:srgbClr val="000000"/>
              </a:solidFill>
              <a:uFill>
                <a:solidFill>
                  <a:srgbClr val="FFFFFF"/>
                </a:solidFill>
              </a:uFill>
              <a:latin typeface="Arial"/>
            </a:endParaRPr>
          </a:p>
        </p:txBody>
      </p:sp>
      <p:sp>
        <p:nvSpPr>
          <p:cNvPr id="330" name="CustomShape 2"/>
          <p:cNvSpPr/>
          <p:nvPr/>
        </p:nvSpPr>
        <p:spPr>
          <a:xfrm>
            <a:off x="533520" y="13716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90000"/>
              </a:lnSpc>
              <a:spcBef>
                <a:spcPts val="561"/>
              </a:spcBef>
            </a:pPr>
            <a:endParaRPr lang="en-US" sz="1800" b="0" strike="noStrike" spc="-1">
              <a:solidFill>
                <a:srgbClr val="000000"/>
              </a:solidFill>
              <a:uFill>
                <a:solidFill>
                  <a:srgbClr val="FFFFFF"/>
                </a:solidFill>
              </a:uFill>
              <a:latin typeface="Arial"/>
            </a:endParaRPr>
          </a:p>
          <a:p>
            <a:pPr marL="345960" indent="-345240">
              <a:lnSpc>
                <a:spcPct val="90000"/>
              </a:lnSpc>
              <a:spcBef>
                <a:spcPts val="561"/>
              </a:spcBef>
              <a:buClr>
                <a:srgbClr val="000000"/>
              </a:buClr>
              <a:buFont typeface="Arial"/>
              <a:buChar char="•"/>
            </a:pPr>
            <a:r>
              <a:rPr lang="en-US" sz="2800" b="0" strike="noStrike" spc="-1">
                <a:solidFill>
                  <a:srgbClr val="000000"/>
                </a:solidFill>
                <a:uFill>
                  <a:solidFill>
                    <a:srgbClr val="FFFFFF"/>
                  </a:solidFill>
                </a:uFill>
                <a:latin typeface="Calibri"/>
              </a:rPr>
              <a:t>To provide a </a:t>
            </a:r>
            <a:r>
              <a:rPr lang="en-US" sz="2800" b="1" strike="noStrike" spc="-1">
                <a:solidFill>
                  <a:srgbClr val="000000"/>
                </a:solidFill>
                <a:uFill>
                  <a:solidFill>
                    <a:srgbClr val="FFFFFF"/>
                  </a:solidFill>
                </a:uFill>
                <a:latin typeface="Calibri"/>
              </a:rPr>
              <a:t>formal specification </a:t>
            </a:r>
            <a:r>
              <a:rPr lang="en-US" sz="2800" b="0" strike="noStrike" spc="-1">
                <a:solidFill>
                  <a:srgbClr val="000000"/>
                </a:solidFill>
                <a:uFill>
                  <a:solidFill>
                    <a:srgbClr val="FFFFFF"/>
                  </a:solidFill>
                </a:uFill>
                <a:latin typeface="Calibri"/>
              </a:rPr>
              <a:t>of biomedical knowledge</a:t>
            </a:r>
            <a:endParaRPr lang="en-US" sz="1800" b="0" strike="noStrike" spc="-1">
              <a:solidFill>
                <a:srgbClr val="000000"/>
              </a:solidFill>
              <a:uFill>
                <a:solidFill>
                  <a:srgbClr val="FFFFFF"/>
                </a:solidFill>
              </a:uFill>
              <a:latin typeface="Arial"/>
            </a:endParaRPr>
          </a:p>
          <a:p>
            <a:pPr marL="345960" indent="-345240">
              <a:lnSpc>
                <a:spcPct val="90000"/>
              </a:lnSpc>
              <a:spcBef>
                <a:spcPts val="561"/>
              </a:spcBef>
              <a:buClr>
                <a:srgbClr val="000000"/>
              </a:buClr>
              <a:buFont typeface="Arial"/>
              <a:buChar char="•"/>
            </a:pPr>
            <a:r>
              <a:rPr lang="en-US" sz="2800" b="0" strike="noStrike" spc="-1">
                <a:solidFill>
                  <a:srgbClr val="000000"/>
                </a:solidFill>
                <a:uFill>
                  <a:solidFill>
                    <a:srgbClr val="FFFFFF"/>
                  </a:solidFill>
                </a:uFill>
                <a:latin typeface="Calibri"/>
              </a:rPr>
              <a:t>To provide a </a:t>
            </a:r>
            <a:r>
              <a:rPr lang="en-US" sz="2800" b="1" strike="noStrike" spc="-1">
                <a:solidFill>
                  <a:srgbClr val="000000"/>
                </a:solidFill>
                <a:uFill>
                  <a:solidFill>
                    <a:srgbClr val="FFFFFF"/>
                  </a:solidFill>
                </a:uFill>
                <a:latin typeface="Calibri"/>
              </a:rPr>
              <a:t>classification</a:t>
            </a:r>
            <a:r>
              <a:rPr lang="en-US" sz="2800" b="0" strike="noStrike" spc="-1">
                <a:solidFill>
                  <a:srgbClr val="000000"/>
                </a:solidFill>
                <a:uFill>
                  <a:solidFill>
                    <a:srgbClr val="FFFFFF"/>
                  </a:solidFill>
                </a:uFill>
                <a:latin typeface="Calibri"/>
              </a:rPr>
              <a:t> of biomedical entities</a:t>
            </a:r>
            <a:endParaRPr lang="en-US" sz="1800" b="0" strike="noStrike" spc="-1">
              <a:solidFill>
                <a:srgbClr val="000000"/>
              </a:solidFill>
              <a:uFill>
                <a:solidFill>
                  <a:srgbClr val="FFFFFF"/>
                </a:solidFill>
              </a:uFill>
              <a:latin typeface="Arial"/>
            </a:endParaRPr>
          </a:p>
          <a:p>
            <a:pPr marL="345960" indent="-345240">
              <a:lnSpc>
                <a:spcPct val="90000"/>
              </a:lnSpc>
              <a:spcBef>
                <a:spcPts val="561"/>
              </a:spcBef>
              <a:buClr>
                <a:srgbClr val="000000"/>
              </a:buClr>
              <a:buFont typeface="Arial"/>
              <a:buChar char="•"/>
            </a:pPr>
            <a:r>
              <a:rPr lang="en-US" sz="2800" b="0" strike="noStrike" spc="-1">
                <a:solidFill>
                  <a:srgbClr val="000000"/>
                </a:solidFill>
                <a:uFill>
                  <a:solidFill>
                    <a:srgbClr val="FFFFFF"/>
                  </a:solidFill>
                </a:uFill>
                <a:latin typeface="Calibri"/>
              </a:rPr>
              <a:t>To develop a </a:t>
            </a:r>
            <a:r>
              <a:rPr lang="en-US" sz="2800" b="1" strike="noStrike" spc="-1">
                <a:solidFill>
                  <a:srgbClr val="000000"/>
                </a:solidFill>
                <a:uFill>
                  <a:solidFill>
                    <a:srgbClr val="FFFFFF"/>
                  </a:solidFill>
                </a:uFill>
                <a:latin typeface="Calibri"/>
              </a:rPr>
              <a:t>common understanding</a:t>
            </a:r>
            <a:r>
              <a:rPr lang="en-US" sz="2800" b="0" strike="noStrike" spc="-1">
                <a:solidFill>
                  <a:srgbClr val="000000"/>
                </a:solidFill>
                <a:uFill>
                  <a:solidFill>
                    <a:srgbClr val="FFFFFF"/>
                  </a:solidFill>
                </a:uFill>
                <a:latin typeface="Calibri"/>
              </a:rPr>
              <a:t> of the entities in a given domain</a:t>
            </a:r>
            <a:endParaRPr lang="en-US" sz="1800" b="0" strike="noStrike" spc="-1">
              <a:solidFill>
                <a:srgbClr val="000000"/>
              </a:solidFill>
              <a:uFill>
                <a:solidFill>
                  <a:srgbClr val="FFFFFF"/>
                </a:solidFill>
              </a:uFill>
              <a:latin typeface="Arial"/>
            </a:endParaRPr>
          </a:p>
          <a:p>
            <a:pPr marL="345960" indent="-345240">
              <a:lnSpc>
                <a:spcPct val="90000"/>
              </a:lnSpc>
              <a:spcBef>
                <a:spcPts val="561"/>
              </a:spcBef>
              <a:buClr>
                <a:srgbClr val="000000"/>
              </a:buClr>
              <a:buFont typeface="Arial"/>
              <a:buChar char="•"/>
            </a:pPr>
            <a:r>
              <a:rPr lang="en-US" sz="2800" b="0" strike="noStrike" spc="-1">
                <a:solidFill>
                  <a:srgbClr val="000000"/>
                </a:solidFill>
                <a:uFill>
                  <a:solidFill>
                    <a:srgbClr val="FFFFFF"/>
                  </a:solidFill>
                </a:uFill>
                <a:latin typeface="Calibri"/>
              </a:rPr>
              <a:t>To enable </a:t>
            </a:r>
            <a:r>
              <a:rPr lang="en-US" sz="2800" b="1" strike="noStrike" spc="-1">
                <a:solidFill>
                  <a:srgbClr val="000000"/>
                </a:solidFill>
                <a:uFill>
                  <a:solidFill>
                    <a:srgbClr val="FFFFFF"/>
                  </a:solidFill>
                </a:uFill>
                <a:latin typeface="Calibri"/>
              </a:rPr>
              <a:t>reuse</a:t>
            </a:r>
            <a:r>
              <a:rPr lang="en-US" sz="2800" b="0" strike="noStrike" spc="-1">
                <a:solidFill>
                  <a:srgbClr val="000000"/>
                </a:solidFill>
                <a:uFill>
                  <a:solidFill>
                    <a:srgbClr val="FFFFFF"/>
                  </a:solidFill>
                </a:uFill>
                <a:latin typeface="Calibri"/>
              </a:rPr>
              <a:t> of </a:t>
            </a:r>
            <a:r>
              <a:rPr lang="en-US" sz="2800" b="1" strike="noStrike" spc="-1">
                <a:solidFill>
                  <a:srgbClr val="000000"/>
                </a:solidFill>
                <a:uFill>
                  <a:solidFill>
                    <a:srgbClr val="FFFFFF"/>
                  </a:solidFill>
                </a:uFill>
                <a:latin typeface="Calibri"/>
              </a:rPr>
              <a:t>data</a:t>
            </a:r>
            <a:r>
              <a:rPr lang="en-US" sz="2800" b="0" strike="noStrike" spc="-1">
                <a:solidFill>
                  <a:srgbClr val="000000"/>
                </a:solidFill>
                <a:uFill>
                  <a:solidFill>
                    <a:srgbClr val="FFFFFF"/>
                  </a:solidFill>
                </a:uFill>
                <a:latin typeface="Calibri"/>
              </a:rPr>
              <a:t> and </a:t>
            </a:r>
            <a:r>
              <a:rPr lang="en-US" sz="2800" b="1" strike="noStrike" spc="-1">
                <a:solidFill>
                  <a:srgbClr val="000000"/>
                </a:solidFill>
                <a:uFill>
                  <a:solidFill>
                    <a:srgbClr val="FFFFFF"/>
                  </a:solidFill>
                </a:uFill>
                <a:latin typeface="Calibri"/>
              </a:rPr>
              <a:t>knowledge</a:t>
            </a:r>
            <a:r>
              <a:rPr lang="en-US" sz="2800" b="0" strike="noStrike" spc="-1">
                <a:solidFill>
                  <a:srgbClr val="000000"/>
                </a:solidFill>
                <a:uFill>
                  <a:solidFill>
                    <a:srgbClr val="FFFFFF"/>
                  </a:solidFill>
                </a:uFill>
                <a:latin typeface="Calibri"/>
              </a:rPr>
              <a:t>, e.g., when developing a database</a:t>
            </a:r>
            <a:endParaRPr lang="en-US" sz="1800" b="0" strike="noStrike" spc="-1">
              <a:solidFill>
                <a:srgbClr val="000000"/>
              </a:solidFill>
              <a:uFill>
                <a:solidFill>
                  <a:srgbClr val="FFFFFF"/>
                </a:solidFill>
              </a:uFill>
              <a:latin typeface="Arial"/>
            </a:endParaRPr>
          </a:p>
          <a:p>
            <a:pPr marL="345960" indent="-345240">
              <a:lnSpc>
                <a:spcPct val="90000"/>
              </a:lnSpc>
              <a:spcBef>
                <a:spcPts val="561"/>
              </a:spcBef>
              <a:buClr>
                <a:srgbClr val="000000"/>
              </a:buClr>
              <a:buFont typeface="Arial"/>
              <a:buChar char="•"/>
            </a:pPr>
            <a:r>
              <a:rPr lang="en-US" sz="2800" b="0" strike="noStrike" spc="-1">
                <a:solidFill>
                  <a:srgbClr val="000000"/>
                </a:solidFill>
                <a:uFill>
                  <a:solidFill>
                    <a:srgbClr val="FFFFFF"/>
                  </a:solidFill>
                </a:uFill>
                <a:latin typeface="Calibri"/>
              </a:rPr>
              <a:t>To enable biomedical</a:t>
            </a:r>
            <a:r>
              <a:rPr lang="en-US" sz="2800" b="1" strike="noStrike" spc="-1">
                <a:solidFill>
                  <a:srgbClr val="000000"/>
                </a:solidFill>
                <a:uFill>
                  <a:solidFill>
                    <a:srgbClr val="FFFFFF"/>
                  </a:solidFill>
                </a:uFill>
                <a:latin typeface="Calibri"/>
              </a:rPr>
              <a:t> discovery</a:t>
            </a:r>
            <a:endParaRPr lang="en-US" sz="1800" b="0" strike="noStrike" spc="-1">
              <a:solidFill>
                <a:srgbClr val="000000"/>
              </a:solidFill>
              <a:uFill>
                <a:solidFill>
                  <a:srgbClr val="FFFFFF"/>
                </a:solidFill>
              </a:uFill>
              <a:latin typeface="Arial"/>
            </a:endParaRPr>
          </a:p>
          <a:p>
            <a:pPr>
              <a:lnSpc>
                <a:spcPct val="90000"/>
              </a:lnSpc>
              <a:spcBef>
                <a:spcPts val="561"/>
              </a:spcBef>
            </a:pPr>
            <a:endParaRPr lang="en-US" sz="1800" b="0" strike="noStrike" spc="-1">
              <a:solidFill>
                <a:srgbClr val="000000"/>
              </a:solidFill>
              <a:uFill>
                <a:solidFill>
                  <a:srgbClr val="FFFFFF"/>
                </a:solidFill>
              </a:uFill>
              <a:latin typeface="Arial"/>
            </a:endParaRPr>
          </a:p>
        </p:txBody>
      </p:sp>
      <p:sp>
        <p:nvSpPr>
          <p:cNvPr id="332" name="CustomShape 4"/>
          <p:cNvSpPr/>
          <p:nvPr/>
        </p:nvSpPr>
        <p:spPr>
          <a:xfrm>
            <a:off x="0" y="6629400"/>
            <a:ext cx="2133000" cy="220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fld id="{870C0793-D8AA-4279-BC70-74A70CE706DD}" type="slidenum">
              <a:rPr lang="en-US" sz="1200" b="0" strike="noStrike" spc="-1">
                <a:solidFill>
                  <a:srgbClr val="8B8B8B"/>
                </a:solidFill>
                <a:uFill>
                  <a:solidFill>
                    <a:srgbClr val="FFFFFF"/>
                  </a:solidFill>
                </a:uFill>
                <a:latin typeface="Calibri"/>
              </a:rPr>
              <a:t>15</a:t>
            </a:fld>
            <a:endParaRPr lang="en-US" sz="1800" b="0" strike="noStrike" spc="-1">
              <a:solidFill>
                <a:srgbClr val="000000"/>
              </a:solidFill>
              <a:uFill>
                <a:solidFill>
                  <a:srgbClr val="FFFFFF"/>
                </a:solidFill>
              </a:uFill>
              <a:latin typeface="Aria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3" name="Picture 5"/>
          <p:cNvPicPr/>
          <p:nvPr/>
        </p:nvPicPr>
        <p:blipFill>
          <a:blip r:embed="rId2"/>
          <a:stretch/>
        </p:blipFill>
        <p:spPr>
          <a:xfrm>
            <a:off x="4693320" y="1011960"/>
            <a:ext cx="4069080" cy="5727240"/>
          </a:xfrm>
          <a:prstGeom prst="rect">
            <a:avLst/>
          </a:prstGeom>
          <a:ln>
            <a:noFill/>
          </a:ln>
        </p:spPr>
      </p:pic>
      <p:sp>
        <p:nvSpPr>
          <p:cNvPr id="334" name="CustomShape 1"/>
          <p:cNvSpPr/>
          <p:nvPr/>
        </p:nvSpPr>
        <p:spPr>
          <a:xfrm>
            <a:off x="457200" y="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1F497D"/>
                </a:solidFill>
                <a:uFill>
                  <a:solidFill>
                    <a:srgbClr val="FFFFFF"/>
                  </a:solidFill>
                </a:uFill>
                <a:latin typeface="Calibri"/>
              </a:rPr>
              <a:t>Gene Ontology</a:t>
            </a:r>
            <a:endParaRPr lang="en-US" sz="1800" b="0" strike="noStrike" spc="-1">
              <a:solidFill>
                <a:srgbClr val="000000"/>
              </a:solidFill>
              <a:uFill>
                <a:solidFill>
                  <a:srgbClr val="FFFFFF"/>
                </a:solidFill>
              </a:uFill>
              <a:latin typeface="Arial"/>
            </a:endParaRPr>
          </a:p>
        </p:txBody>
      </p:sp>
      <p:sp>
        <p:nvSpPr>
          <p:cNvPr id="335" name="CustomShape 2"/>
          <p:cNvSpPr/>
          <p:nvPr/>
        </p:nvSpPr>
        <p:spPr>
          <a:xfrm>
            <a:off x="457200" y="1143000"/>
            <a:ext cx="4037760" cy="5409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561"/>
              </a:spcBef>
            </a:pPr>
            <a:r>
              <a:rPr lang="en-US" b="0" strike="noStrike" spc="-1" dirty="0">
                <a:solidFill>
                  <a:srgbClr val="000000"/>
                </a:solidFill>
                <a:uFill>
                  <a:solidFill>
                    <a:srgbClr val="FFFFFF"/>
                  </a:solidFill>
                </a:uFill>
                <a:latin typeface="Calibri"/>
              </a:rPr>
              <a:t>Arguably one of the most </a:t>
            </a:r>
            <a:r>
              <a:rPr lang="en-US" b="0" i="1" strike="noStrike" spc="-1" dirty="0">
                <a:solidFill>
                  <a:srgbClr val="000000"/>
                </a:solidFill>
                <a:uFill>
                  <a:solidFill>
                    <a:srgbClr val="FFFFFF"/>
                  </a:solidFill>
                </a:uFill>
                <a:latin typeface="Calibri"/>
              </a:rPr>
              <a:t>successful</a:t>
            </a:r>
            <a:r>
              <a:rPr lang="en-US" b="0" strike="noStrike" spc="-1" dirty="0">
                <a:solidFill>
                  <a:srgbClr val="000000"/>
                </a:solidFill>
                <a:uFill>
                  <a:solidFill>
                    <a:srgbClr val="FFFFFF"/>
                  </a:solidFill>
                </a:uFill>
                <a:latin typeface="Calibri"/>
              </a:rPr>
              <a:t> ontology projects in the life sciences.</a:t>
            </a:r>
            <a:endParaRPr lang="en-US" sz="1200" b="0" strike="noStrike" spc="-1" dirty="0">
              <a:solidFill>
                <a:srgbClr val="000000"/>
              </a:solidFill>
              <a:uFill>
                <a:solidFill>
                  <a:srgbClr val="FFFFFF"/>
                </a:solidFill>
              </a:uFill>
              <a:latin typeface="Arial"/>
            </a:endParaRPr>
          </a:p>
          <a:p>
            <a:pPr>
              <a:lnSpc>
                <a:spcPct val="100000"/>
              </a:lnSpc>
              <a:spcBef>
                <a:spcPts val="561"/>
              </a:spcBef>
            </a:pPr>
            <a:endParaRPr lang="en-US" sz="1200" b="0" strike="noStrike" spc="-1" dirty="0">
              <a:solidFill>
                <a:srgbClr val="000000"/>
              </a:solidFill>
              <a:uFill>
                <a:solidFill>
                  <a:srgbClr val="FFFFFF"/>
                </a:solidFill>
              </a:uFill>
              <a:latin typeface="Arial"/>
            </a:endParaRPr>
          </a:p>
          <a:p>
            <a:pPr>
              <a:lnSpc>
                <a:spcPct val="100000"/>
              </a:lnSpc>
              <a:spcBef>
                <a:spcPts val="561"/>
              </a:spcBef>
            </a:pPr>
            <a:r>
              <a:rPr lang="en-US" b="1" strike="noStrike" spc="-1" dirty="0">
                <a:solidFill>
                  <a:srgbClr val="000000"/>
                </a:solidFill>
                <a:uFill>
                  <a:solidFill>
                    <a:srgbClr val="FFFFFF"/>
                  </a:solidFill>
                </a:uFill>
                <a:latin typeface="Calibri"/>
              </a:rPr>
              <a:t>Millions</a:t>
            </a:r>
            <a:r>
              <a:rPr lang="en-US" b="0" strike="noStrike" spc="-1" dirty="0">
                <a:solidFill>
                  <a:srgbClr val="000000"/>
                </a:solidFill>
                <a:uFill>
                  <a:solidFill>
                    <a:srgbClr val="FFFFFF"/>
                  </a:solidFill>
                </a:uFill>
                <a:latin typeface="Calibri"/>
              </a:rPr>
              <a:t> of annotations on hundreds of thousands of genes using GO terms.</a:t>
            </a:r>
            <a:endParaRPr lang="en-US" sz="1200" b="0" strike="noStrike" spc="-1" dirty="0">
              <a:solidFill>
                <a:srgbClr val="000000"/>
              </a:solidFill>
              <a:uFill>
                <a:solidFill>
                  <a:srgbClr val="FFFFFF"/>
                </a:solidFill>
              </a:uFill>
              <a:latin typeface="Arial"/>
            </a:endParaRPr>
          </a:p>
          <a:p>
            <a:pPr>
              <a:lnSpc>
                <a:spcPct val="100000"/>
              </a:lnSpc>
              <a:spcBef>
                <a:spcPts val="561"/>
              </a:spcBef>
            </a:pPr>
            <a:endParaRPr lang="en-US" sz="1200" b="0" strike="noStrike" spc="-1" dirty="0">
              <a:solidFill>
                <a:srgbClr val="000000"/>
              </a:solidFill>
              <a:uFill>
                <a:solidFill>
                  <a:srgbClr val="FFFFFF"/>
                </a:solidFill>
              </a:uFill>
              <a:latin typeface="Arial"/>
            </a:endParaRPr>
          </a:p>
          <a:p>
            <a:pPr>
              <a:lnSpc>
                <a:spcPct val="100000"/>
              </a:lnSpc>
              <a:spcBef>
                <a:spcPts val="561"/>
              </a:spcBef>
            </a:pPr>
            <a:r>
              <a:rPr lang="en-US" b="0" strike="noStrike" spc="-1" dirty="0">
                <a:solidFill>
                  <a:srgbClr val="000000"/>
                </a:solidFill>
                <a:uFill>
                  <a:solidFill>
                    <a:srgbClr val="FFFFFF"/>
                  </a:solidFill>
                </a:uFill>
                <a:latin typeface="Calibri"/>
              </a:rPr>
              <a:t>The GO defines types used to describe gene function. It classifies functions along three aspects:</a:t>
            </a:r>
            <a:endParaRPr lang="en-US" sz="1200" b="0" strike="noStrike" spc="-1" dirty="0">
              <a:solidFill>
                <a:srgbClr val="000000"/>
              </a:solidFill>
              <a:uFill>
                <a:solidFill>
                  <a:srgbClr val="FFFFFF"/>
                </a:solidFill>
              </a:uFill>
              <a:latin typeface="Arial"/>
            </a:endParaRPr>
          </a:p>
          <a:p>
            <a:pPr>
              <a:lnSpc>
                <a:spcPct val="100000"/>
              </a:lnSpc>
              <a:spcBef>
                <a:spcPts val="561"/>
              </a:spcBef>
            </a:pPr>
            <a:endParaRPr lang="en-US" sz="1200" b="0" strike="noStrike" spc="-1" dirty="0">
              <a:solidFill>
                <a:srgbClr val="000000"/>
              </a:solidFill>
              <a:uFill>
                <a:solidFill>
                  <a:srgbClr val="FFFFFF"/>
                </a:solidFill>
              </a:uFill>
              <a:latin typeface="Arial"/>
            </a:endParaRPr>
          </a:p>
          <a:p>
            <a:pPr marL="343080" indent="-342360">
              <a:lnSpc>
                <a:spcPct val="100000"/>
              </a:lnSpc>
              <a:spcBef>
                <a:spcPts val="561"/>
              </a:spcBef>
              <a:buClr>
                <a:srgbClr val="000000"/>
              </a:buClr>
              <a:buFont typeface="Arial"/>
              <a:buChar char="•"/>
            </a:pPr>
            <a:r>
              <a:rPr lang="en-US" b="1" spc="-1" dirty="0">
                <a:solidFill>
                  <a:srgbClr val="000000"/>
                </a:solidFill>
                <a:uFill>
                  <a:solidFill>
                    <a:srgbClr val="FFFFFF"/>
                  </a:solidFill>
                </a:uFill>
                <a:latin typeface="Calibri"/>
              </a:rPr>
              <a:t>cellular component</a:t>
            </a:r>
            <a:endParaRPr lang="en-US" sz="1200" spc="-1" dirty="0">
              <a:solidFill>
                <a:srgbClr val="000000"/>
              </a:solidFill>
              <a:uFill>
                <a:solidFill>
                  <a:srgbClr val="FFFFFF"/>
                </a:solidFill>
              </a:uFill>
            </a:endParaRPr>
          </a:p>
          <a:p>
            <a:pPr marL="743040" lvl="1" indent="-285120">
              <a:lnSpc>
                <a:spcPct val="100000"/>
              </a:lnSpc>
              <a:spcBef>
                <a:spcPts val="479"/>
              </a:spcBef>
              <a:buClr>
                <a:srgbClr val="000000"/>
              </a:buClr>
              <a:buFont typeface="Arial"/>
              <a:buChar char="–"/>
            </a:pPr>
            <a:r>
              <a:rPr lang="en-US" sz="1600" spc="-1" dirty="0">
                <a:solidFill>
                  <a:srgbClr val="000000"/>
                </a:solidFill>
                <a:uFill>
                  <a:solidFill>
                    <a:srgbClr val="FFFFFF"/>
                  </a:solidFill>
                </a:uFill>
                <a:latin typeface="Calibri"/>
              </a:rPr>
              <a:t>where gene products operate</a:t>
            </a:r>
            <a:endParaRPr lang="en-US" sz="1200" spc="-1" dirty="0">
              <a:solidFill>
                <a:srgbClr val="000000"/>
              </a:solidFill>
              <a:uFill>
                <a:solidFill>
                  <a:srgbClr val="FFFFFF"/>
                </a:solidFill>
              </a:uFill>
            </a:endParaRPr>
          </a:p>
          <a:p>
            <a:pPr marL="343080" indent="-342360">
              <a:lnSpc>
                <a:spcPct val="100000"/>
              </a:lnSpc>
              <a:spcBef>
                <a:spcPts val="561"/>
              </a:spcBef>
              <a:buClr>
                <a:srgbClr val="000000"/>
              </a:buClr>
              <a:buFont typeface="Arial"/>
              <a:buChar char="•"/>
            </a:pPr>
            <a:r>
              <a:rPr lang="en-US" b="1" strike="noStrike" spc="-1" dirty="0">
                <a:solidFill>
                  <a:srgbClr val="000000"/>
                </a:solidFill>
                <a:uFill>
                  <a:solidFill>
                    <a:srgbClr val="FFFFFF"/>
                  </a:solidFill>
                </a:uFill>
                <a:latin typeface="Calibri"/>
              </a:rPr>
              <a:t>molecular function</a:t>
            </a:r>
            <a:endParaRPr lang="en-US" sz="1200" b="0" strike="noStrike" spc="-1" dirty="0">
              <a:solidFill>
                <a:srgbClr val="000000"/>
              </a:solidFill>
              <a:uFill>
                <a:solidFill>
                  <a:srgbClr val="FFFFFF"/>
                </a:solidFill>
              </a:uFill>
              <a:latin typeface="Arial"/>
            </a:endParaRPr>
          </a:p>
          <a:p>
            <a:pPr marL="743040" lvl="1" indent="-285120">
              <a:lnSpc>
                <a:spcPct val="100000"/>
              </a:lnSpc>
              <a:spcBef>
                <a:spcPts val="479"/>
              </a:spcBef>
              <a:buClr>
                <a:srgbClr val="000000"/>
              </a:buClr>
              <a:buFont typeface="Arial"/>
              <a:buChar char="–"/>
            </a:pPr>
            <a:r>
              <a:rPr lang="en-US" sz="1600" b="0" strike="noStrike" spc="-1" dirty="0">
                <a:solidFill>
                  <a:srgbClr val="000000"/>
                </a:solidFill>
                <a:uFill>
                  <a:solidFill>
                    <a:srgbClr val="FFFFFF"/>
                  </a:solidFill>
                </a:uFill>
                <a:latin typeface="Calibri"/>
              </a:rPr>
              <a:t>what gene products do</a:t>
            </a:r>
            <a:endParaRPr lang="en-US" sz="1200" b="0" strike="noStrike" spc="-1" dirty="0">
              <a:solidFill>
                <a:srgbClr val="000000"/>
              </a:solidFill>
              <a:uFill>
                <a:solidFill>
                  <a:srgbClr val="FFFFFF"/>
                </a:solidFill>
              </a:uFill>
              <a:latin typeface="Arial"/>
            </a:endParaRPr>
          </a:p>
          <a:p>
            <a:pPr marL="343080" indent="-342360">
              <a:lnSpc>
                <a:spcPct val="100000"/>
              </a:lnSpc>
              <a:spcBef>
                <a:spcPts val="561"/>
              </a:spcBef>
              <a:buClr>
                <a:srgbClr val="000000"/>
              </a:buClr>
              <a:buFont typeface="Arial"/>
              <a:buChar char="•"/>
            </a:pPr>
            <a:r>
              <a:rPr lang="en-US" b="1" strike="noStrike" spc="-1" dirty="0">
                <a:solidFill>
                  <a:srgbClr val="000000"/>
                </a:solidFill>
                <a:uFill>
                  <a:solidFill>
                    <a:srgbClr val="FFFFFF"/>
                  </a:solidFill>
                </a:uFill>
                <a:latin typeface="Calibri"/>
              </a:rPr>
              <a:t>biological process</a:t>
            </a:r>
            <a:endParaRPr lang="en-US" sz="1200" b="0" strike="noStrike" spc="-1" dirty="0">
              <a:solidFill>
                <a:srgbClr val="000000"/>
              </a:solidFill>
              <a:uFill>
                <a:solidFill>
                  <a:srgbClr val="FFFFFF"/>
                </a:solidFill>
              </a:uFill>
              <a:latin typeface="Arial"/>
            </a:endParaRPr>
          </a:p>
          <a:p>
            <a:pPr marL="743040" lvl="1" indent="-285120">
              <a:lnSpc>
                <a:spcPct val="100000"/>
              </a:lnSpc>
              <a:spcBef>
                <a:spcPts val="479"/>
              </a:spcBef>
              <a:buClr>
                <a:srgbClr val="000000"/>
              </a:buClr>
              <a:buFont typeface="Arial"/>
              <a:buChar char="–"/>
            </a:pPr>
            <a:r>
              <a:rPr lang="en-US" sz="1600" b="0" strike="noStrike" spc="-1" dirty="0">
                <a:solidFill>
                  <a:srgbClr val="000000"/>
                </a:solidFill>
                <a:uFill>
                  <a:solidFill>
                    <a:srgbClr val="FFFFFF"/>
                  </a:solidFill>
                </a:uFill>
                <a:latin typeface="Calibri"/>
              </a:rPr>
              <a:t>The pathways and processes that gene products participate in</a:t>
            </a:r>
            <a:endParaRPr lang="en-US" sz="1200" b="0" strike="noStrike" spc="-1" dirty="0">
              <a:solidFill>
                <a:srgbClr val="000000"/>
              </a:solidFill>
              <a:uFill>
                <a:solidFill>
                  <a:srgbClr val="FFFFFF"/>
                </a:solidFill>
              </a:uFill>
              <a:latin typeface="Arial"/>
            </a:endParaRPr>
          </a:p>
          <a:p>
            <a:pPr>
              <a:lnSpc>
                <a:spcPct val="100000"/>
              </a:lnSpc>
              <a:spcBef>
                <a:spcPts val="561"/>
              </a:spcBef>
            </a:pPr>
            <a:endParaRPr lang="en-US" sz="1200" b="0" strike="noStrike" spc="-1" dirty="0">
              <a:solidFill>
                <a:srgbClr val="000000"/>
              </a:solidFill>
              <a:uFill>
                <a:solidFill>
                  <a:srgbClr val="FFFFFF"/>
                </a:solidFill>
              </a:uFill>
              <a:latin typeface="Arial"/>
            </a:endParaRPr>
          </a:p>
          <a:p>
            <a:pPr>
              <a:lnSpc>
                <a:spcPct val="100000"/>
              </a:lnSpc>
              <a:spcBef>
                <a:spcPts val="561"/>
              </a:spcBef>
            </a:pPr>
            <a:endParaRPr lang="en-US" sz="1200" b="0" strike="noStrike" spc="-1" dirty="0">
              <a:solidFill>
                <a:srgbClr val="000000"/>
              </a:solidFill>
              <a:uFill>
                <a:solidFill>
                  <a:srgbClr val="FFFFFF"/>
                </a:solidFill>
              </a:uFill>
              <a:latin typeface="Arial"/>
            </a:endParaRPr>
          </a:p>
        </p:txBody>
      </p:sp>
      <p:sp>
        <p:nvSpPr>
          <p:cNvPr id="337" name="CustomShape 4"/>
          <p:cNvSpPr/>
          <p:nvPr/>
        </p:nvSpPr>
        <p:spPr>
          <a:xfrm>
            <a:off x="0" y="6629400"/>
            <a:ext cx="2133000" cy="220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fld id="{3089A3C7-1C4F-4E7F-9BA6-B42CCFADB60E}" type="slidenum">
              <a:rPr lang="en-US" sz="1200" b="0" strike="noStrike" spc="-1">
                <a:solidFill>
                  <a:srgbClr val="8B8B8B"/>
                </a:solidFill>
                <a:uFill>
                  <a:solidFill>
                    <a:srgbClr val="FFFFFF"/>
                  </a:solidFill>
                </a:uFill>
                <a:latin typeface="Calibri"/>
              </a:rPr>
              <a:t>16</a:t>
            </a:fld>
            <a:endParaRPr lang="en-US" sz="1800" b="0" strike="noStrike" spc="-1">
              <a:solidFill>
                <a:srgbClr val="000000"/>
              </a:solidFill>
              <a:uFill>
                <a:solidFill>
                  <a:srgbClr val="FFFFFF"/>
                </a:solidFill>
              </a:uFill>
              <a:latin typeface="Arial"/>
            </a:endParaRPr>
          </a:p>
        </p:txBody>
      </p:sp>
      <p:pic>
        <p:nvPicPr>
          <p:cNvPr id="338" name="Picture 4"/>
          <p:cNvPicPr/>
          <p:nvPr/>
        </p:nvPicPr>
        <p:blipFill>
          <a:blip r:embed="rId3"/>
          <a:stretch/>
        </p:blipFill>
        <p:spPr>
          <a:xfrm>
            <a:off x="7120800" y="1143000"/>
            <a:ext cx="1275480" cy="428040"/>
          </a:xfrm>
          <a:prstGeom prst="rect">
            <a:avLst/>
          </a:prstGeom>
          <a:ln>
            <a:noFill/>
          </a:ln>
        </p:spPr>
      </p:pic>
      <p:pic>
        <p:nvPicPr>
          <p:cNvPr id="339" name="Picture 9"/>
          <p:cNvPicPr/>
          <p:nvPr/>
        </p:nvPicPr>
        <p:blipFill>
          <a:blip r:embed="rId4"/>
          <a:stretch/>
        </p:blipFill>
        <p:spPr>
          <a:xfrm>
            <a:off x="4663800" y="3754800"/>
            <a:ext cx="4128120" cy="3039840"/>
          </a:xfrm>
          <a:prstGeom prst="rect">
            <a:avLst/>
          </a:prstGeom>
          <a:ln>
            <a:noFill/>
          </a:ln>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1" name="CustomShape 2"/>
          <p:cNvSpPr/>
          <p:nvPr/>
        </p:nvSpPr>
        <p:spPr>
          <a:xfrm>
            <a:off x="0" y="6629400"/>
            <a:ext cx="2133000" cy="220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fld id="{E22BEAA2-011C-4711-AC85-D4F72582206C}" type="slidenum">
              <a:rPr lang="en-US" sz="1200" b="0" strike="noStrike" spc="-1">
                <a:solidFill>
                  <a:srgbClr val="8B8B8B"/>
                </a:solidFill>
                <a:uFill>
                  <a:solidFill>
                    <a:srgbClr val="FFFFFF"/>
                  </a:solidFill>
                </a:uFill>
                <a:latin typeface="Calibri"/>
              </a:rPr>
              <a:t>17</a:t>
            </a:fld>
            <a:endParaRPr lang="en-US" sz="1800" b="0" strike="noStrike" spc="-1">
              <a:solidFill>
                <a:srgbClr val="000000"/>
              </a:solidFill>
              <a:uFill>
                <a:solidFill>
                  <a:srgbClr val="FFFFFF"/>
                </a:solidFill>
              </a:uFill>
              <a:latin typeface="Arial"/>
            </a:endParaRPr>
          </a:p>
        </p:txBody>
      </p:sp>
      <p:pic>
        <p:nvPicPr>
          <p:cNvPr id="342" name="Picture 9"/>
          <p:cNvPicPr/>
          <p:nvPr/>
        </p:nvPicPr>
        <p:blipFill>
          <a:blip r:embed="rId2"/>
          <a:stretch/>
        </p:blipFill>
        <p:spPr>
          <a:xfrm>
            <a:off x="128160" y="380880"/>
            <a:ext cx="8326800" cy="6199920"/>
          </a:xfrm>
          <a:prstGeom prst="rect">
            <a:avLst/>
          </a:prstGeom>
          <a:ln>
            <a:noFill/>
          </a:ln>
        </p:spPr>
      </p:pic>
      <p:pic>
        <p:nvPicPr>
          <p:cNvPr id="343" name="Picture 10"/>
          <p:cNvPicPr/>
          <p:nvPr/>
        </p:nvPicPr>
        <p:blipFill>
          <a:blip r:embed="rId3"/>
          <a:stretch/>
        </p:blipFill>
        <p:spPr>
          <a:xfrm>
            <a:off x="128160" y="0"/>
            <a:ext cx="5799960" cy="465840"/>
          </a:xfrm>
          <a:prstGeom prst="rect">
            <a:avLst/>
          </a:prstGeom>
          <a:ln>
            <a:noFill/>
          </a:ln>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 name="CustomShape 1"/>
          <p:cNvSpPr/>
          <p:nvPr/>
        </p:nvSpPr>
        <p:spPr>
          <a:xfrm>
            <a:off x="457200" y="0"/>
            <a:ext cx="5333400" cy="2666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1F497D"/>
                </a:solidFill>
                <a:uFill>
                  <a:solidFill>
                    <a:srgbClr val="FFFFFF"/>
                  </a:solidFill>
                </a:uFill>
                <a:latin typeface="Calibri"/>
              </a:rPr>
              <a:t>GO facilitates interoperability of function descriptions across species</a:t>
            </a:r>
            <a:endParaRPr lang="en-US" sz="1800" b="0" strike="noStrike" spc="-1">
              <a:solidFill>
                <a:srgbClr val="000000"/>
              </a:solidFill>
              <a:uFill>
                <a:solidFill>
                  <a:srgbClr val="FFFFFF"/>
                </a:solidFill>
              </a:uFill>
              <a:latin typeface="Arial"/>
            </a:endParaRPr>
          </a:p>
        </p:txBody>
      </p:sp>
      <p:sp>
        <p:nvSpPr>
          <p:cNvPr id="346" name="CustomShape 3"/>
          <p:cNvSpPr/>
          <p:nvPr/>
        </p:nvSpPr>
        <p:spPr>
          <a:xfrm>
            <a:off x="0" y="6629400"/>
            <a:ext cx="2133000" cy="220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fld id="{7F839B2B-B220-4F26-9439-D97B2CA9E078}" type="slidenum">
              <a:rPr lang="en-US" sz="1200" b="0" strike="noStrike" spc="-1">
                <a:solidFill>
                  <a:srgbClr val="8B8B8B"/>
                </a:solidFill>
                <a:uFill>
                  <a:solidFill>
                    <a:srgbClr val="FFFFFF"/>
                  </a:solidFill>
                </a:uFill>
                <a:latin typeface="Calibri"/>
              </a:rPr>
              <a:t>18</a:t>
            </a:fld>
            <a:endParaRPr lang="en-US" sz="1800" b="0" strike="noStrike" spc="-1">
              <a:solidFill>
                <a:srgbClr val="000000"/>
              </a:solidFill>
              <a:uFill>
                <a:solidFill>
                  <a:srgbClr val="FFFFFF"/>
                </a:solidFill>
              </a:uFill>
              <a:latin typeface="Arial"/>
            </a:endParaRPr>
          </a:p>
        </p:txBody>
      </p:sp>
      <p:pic>
        <p:nvPicPr>
          <p:cNvPr id="347" name="Picture 5"/>
          <p:cNvPicPr/>
          <p:nvPr/>
        </p:nvPicPr>
        <p:blipFill>
          <a:blip r:embed="rId2"/>
          <a:stretch/>
        </p:blipFill>
        <p:spPr>
          <a:xfrm>
            <a:off x="5991480" y="239760"/>
            <a:ext cx="2889000" cy="6388920"/>
          </a:xfrm>
          <a:prstGeom prst="rect">
            <a:avLst/>
          </a:prstGeom>
          <a:ln>
            <a:noFill/>
          </a:ln>
        </p:spPr>
      </p:pic>
      <p:pic>
        <p:nvPicPr>
          <p:cNvPr id="348" name="Picture 6"/>
          <p:cNvPicPr/>
          <p:nvPr/>
        </p:nvPicPr>
        <p:blipFill>
          <a:blip r:embed="rId3"/>
          <a:stretch/>
        </p:blipFill>
        <p:spPr>
          <a:xfrm>
            <a:off x="334800" y="2819520"/>
            <a:ext cx="5455440" cy="2437560"/>
          </a:xfrm>
          <a:prstGeom prst="rect">
            <a:avLst/>
          </a:prstGeom>
          <a:ln>
            <a:noFill/>
          </a:ln>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 name="CustomShape 1"/>
          <p:cNvSpPr/>
          <p:nvPr/>
        </p:nvSpPr>
        <p:spPr>
          <a:xfrm>
            <a:off x="457200" y="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1F497D"/>
                </a:solidFill>
                <a:uFill>
                  <a:solidFill>
                    <a:srgbClr val="FFFFFF"/>
                  </a:solidFill>
                </a:uFill>
                <a:latin typeface="Calibri"/>
              </a:rPr>
              <a:t>Ontologies across scales</a:t>
            </a:r>
            <a:endParaRPr lang="en-US" sz="1800" b="0" strike="noStrike" spc="-1">
              <a:solidFill>
                <a:srgbClr val="000000"/>
              </a:solidFill>
              <a:uFill>
                <a:solidFill>
                  <a:srgbClr val="FFFFFF"/>
                </a:solidFill>
              </a:uFill>
              <a:latin typeface="Arial"/>
            </a:endParaRPr>
          </a:p>
        </p:txBody>
      </p:sp>
      <p:sp>
        <p:nvSpPr>
          <p:cNvPr id="351" name="CustomShape 3"/>
          <p:cNvSpPr/>
          <p:nvPr/>
        </p:nvSpPr>
        <p:spPr>
          <a:xfrm>
            <a:off x="0" y="6629400"/>
            <a:ext cx="2133000" cy="220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fld id="{E3553A34-F936-4B78-BBC0-2FF14E401C29}" type="slidenum">
              <a:rPr lang="en-US" sz="1200" b="0" strike="noStrike" spc="-1">
                <a:solidFill>
                  <a:srgbClr val="8B8B8B"/>
                </a:solidFill>
                <a:uFill>
                  <a:solidFill>
                    <a:srgbClr val="FFFFFF"/>
                  </a:solidFill>
                </a:uFill>
                <a:latin typeface="Calibri"/>
              </a:rPr>
              <a:t>19</a:t>
            </a:fld>
            <a:endParaRPr lang="en-US" sz="1800" b="0" strike="noStrike" spc="-1">
              <a:solidFill>
                <a:srgbClr val="000000"/>
              </a:solidFill>
              <a:uFill>
                <a:solidFill>
                  <a:srgbClr val="FFFFFF"/>
                </a:solidFill>
              </a:uFill>
              <a:latin typeface="Arial"/>
            </a:endParaRPr>
          </a:p>
        </p:txBody>
      </p:sp>
      <p:pic>
        <p:nvPicPr>
          <p:cNvPr id="352" name="Picture 4"/>
          <p:cNvPicPr/>
          <p:nvPr/>
        </p:nvPicPr>
        <p:blipFill>
          <a:blip r:embed="rId3"/>
          <a:stretch/>
        </p:blipFill>
        <p:spPr>
          <a:xfrm>
            <a:off x="861840" y="1066680"/>
            <a:ext cx="7419240" cy="5099400"/>
          </a:xfrm>
          <a:prstGeom prst="rect">
            <a:avLst/>
          </a:prstGeom>
          <a:ln>
            <a:noFill/>
          </a:ln>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 name="CustomShape 1"/>
          <p:cNvSpPr/>
          <p:nvPr/>
        </p:nvSpPr>
        <p:spPr>
          <a:xfrm>
            <a:off x="457200" y="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1" strike="noStrike" spc="-1">
                <a:solidFill>
                  <a:srgbClr val="1F497D"/>
                </a:solidFill>
                <a:uFill>
                  <a:solidFill>
                    <a:srgbClr val="FFFFFF"/>
                  </a:solidFill>
                </a:uFill>
                <a:latin typeface="Calibri"/>
              </a:rPr>
              <a:t>Outline</a:t>
            </a:r>
            <a:endParaRPr lang="en-US" sz="1800" b="0" strike="noStrike" spc="-1">
              <a:solidFill>
                <a:srgbClr val="000000"/>
              </a:solidFill>
              <a:uFill>
                <a:solidFill>
                  <a:srgbClr val="FFFFFF"/>
                </a:solidFill>
              </a:uFill>
              <a:latin typeface="Arial"/>
            </a:endParaRPr>
          </a:p>
        </p:txBody>
      </p:sp>
      <p:sp>
        <p:nvSpPr>
          <p:cNvPr id="241"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641"/>
              </a:spcBef>
              <a:buClr>
                <a:srgbClr val="000000"/>
              </a:buClr>
              <a:buFont typeface="Arial"/>
              <a:buChar char="•"/>
            </a:pPr>
            <a:r>
              <a:rPr lang="en-US" sz="3200" b="1" strike="noStrike" spc="-1" dirty="0">
                <a:solidFill>
                  <a:srgbClr val="000000"/>
                </a:solidFill>
                <a:uFill>
                  <a:solidFill>
                    <a:srgbClr val="FFFFFF"/>
                  </a:solidFill>
                </a:uFill>
                <a:latin typeface="Calibri"/>
              </a:rPr>
              <a:t>Introduction</a:t>
            </a:r>
            <a:r>
              <a:rPr lang="en-US" sz="3200" b="0" strike="noStrike" spc="-1" dirty="0">
                <a:solidFill>
                  <a:srgbClr val="000000"/>
                </a:solidFill>
                <a:uFill>
                  <a:solidFill>
                    <a:srgbClr val="FFFFFF"/>
                  </a:solidFill>
                </a:uFill>
                <a:latin typeface="Calibri"/>
              </a:rPr>
              <a:t>: what is an ontology and where can I find them?</a:t>
            </a:r>
            <a:endParaRPr lang="en-US" sz="1800" b="0" strike="noStrike" spc="-1" dirty="0">
              <a:solidFill>
                <a:srgbClr val="000000"/>
              </a:solidFill>
              <a:uFill>
                <a:solidFill>
                  <a:srgbClr val="FFFFFF"/>
                </a:solidFill>
              </a:uFill>
              <a:latin typeface="Arial"/>
            </a:endParaRPr>
          </a:p>
          <a:p>
            <a:pPr marL="343080" indent="-342360">
              <a:spcBef>
                <a:spcPts val="641"/>
              </a:spcBef>
              <a:buClr>
                <a:srgbClr val="000000"/>
              </a:buClr>
              <a:buFont typeface="Arial"/>
              <a:buChar char="•"/>
            </a:pPr>
            <a:r>
              <a:rPr lang="en-US" sz="3200" b="1" spc="-1" dirty="0">
                <a:solidFill>
                  <a:srgbClr val="000000"/>
                </a:solidFill>
                <a:uFill>
                  <a:solidFill>
                    <a:srgbClr val="FFFFFF"/>
                  </a:solidFill>
                </a:uFill>
                <a:latin typeface="Calibri"/>
              </a:rPr>
              <a:t>Reasoning</a:t>
            </a:r>
            <a:r>
              <a:rPr lang="en-US" sz="3200" spc="-1" dirty="0">
                <a:solidFill>
                  <a:srgbClr val="000000"/>
                </a:solidFill>
                <a:uFill>
                  <a:solidFill>
                    <a:srgbClr val="FFFFFF"/>
                  </a:solidFill>
                </a:uFill>
                <a:latin typeface="Calibri"/>
              </a:rPr>
              <a:t>: ontologies as formal knowledge bases</a:t>
            </a:r>
            <a:endParaRPr lang="en-US" spc="-1" dirty="0">
              <a:solidFill>
                <a:srgbClr val="000000"/>
              </a:solidFill>
              <a:uFill>
                <a:solidFill>
                  <a:srgbClr val="FFFFFF"/>
                </a:solidFill>
              </a:uFill>
            </a:endParaRPr>
          </a:p>
          <a:p>
            <a:pPr marL="343080" indent="-342360">
              <a:lnSpc>
                <a:spcPct val="100000"/>
              </a:lnSpc>
              <a:spcBef>
                <a:spcPts val="641"/>
              </a:spcBef>
              <a:buClr>
                <a:srgbClr val="000000"/>
              </a:buClr>
              <a:buFont typeface="Arial"/>
              <a:buChar char="•"/>
            </a:pPr>
            <a:r>
              <a:rPr lang="en-US" sz="3200" b="1" strike="noStrike" spc="-1" dirty="0">
                <a:solidFill>
                  <a:srgbClr val="000000"/>
                </a:solidFill>
                <a:uFill>
                  <a:solidFill>
                    <a:srgbClr val="FFFFFF"/>
                  </a:solidFill>
                </a:uFill>
                <a:latin typeface="Calibri"/>
              </a:rPr>
              <a:t>Analysis</a:t>
            </a:r>
            <a:r>
              <a:rPr lang="en-US" sz="3200" b="0" strike="noStrike" spc="-1" dirty="0">
                <a:solidFill>
                  <a:srgbClr val="000000"/>
                </a:solidFill>
                <a:uFill>
                  <a:solidFill>
                    <a:srgbClr val="FFFFFF"/>
                  </a:solidFill>
                </a:uFill>
                <a:latin typeface="Calibri"/>
              </a:rPr>
              <a:t>: gaining new insights in data through ontologies</a:t>
            </a:r>
            <a:endParaRPr lang="en-US" sz="1800" b="0" strike="noStrike" spc="-1" dirty="0">
              <a:solidFill>
                <a:srgbClr val="000000"/>
              </a:solidFill>
              <a:uFill>
                <a:solidFill>
                  <a:srgbClr val="FFFFFF"/>
                </a:solidFill>
              </a:uFill>
              <a:latin typeface="Arial"/>
            </a:endParaRPr>
          </a:p>
        </p:txBody>
      </p:sp>
      <p:sp>
        <p:nvSpPr>
          <p:cNvPr id="243" name="CustomShape 4"/>
          <p:cNvSpPr/>
          <p:nvPr/>
        </p:nvSpPr>
        <p:spPr>
          <a:xfrm>
            <a:off x="0" y="6629400"/>
            <a:ext cx="2133000" cy="220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fld id="{5113708D-187E-46A3-8C30-D94738062D55}" type="slidenum">
              <a:rPr lang="en-US" sz="1200" b="0" strike="noStrike" spc="-1">
                <a:solidFill>
                  <a:srgbClr val="8B8B8B"/>
                </a:solidFill>
                <a:uFill>
                  <a:solidFill>
                    <a:srgbClr val="FFFFFF"/>
                  </a:solidFill>
                </a:uFill>
                <a:latin typeface="Calibri"/>
              </a:rPr>
              <a:t>2</a:t>
            </a:fld>
            <a:endParaRPr lang="en-US" sz="1800" b="0" strike="noStrike" spc="-1">
              <a:solidFill>
                <a:srgbClr val="000000"/>
              </a:solidFill>
              <a:uFill>
                <a:solidFill>
                  <a:srgbClr val="FFFFFF"/>
                </a:solidFill>
              </a:uFill>
              <a:latin typeface="Aria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3" name="CustomShape 1"/>
          <p:cNvSpPr/>
          <p:nvPr/>
        </p:nvSpPr>
        <p:spPr>
          <a:xfrm>
            <a:off x="457200" y="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r>
              <a:rPr lang="en-US" sz="3200" b="1" strike="noStrike" spc="-1" dirty="0">
                <a:solidFill>
                  <a:srgbClr val="1F497D"/>
                </a:solidFill>
                <a:uFill>
                  <a:solidFill>
                    <a:srgbClr val="FFFFFF"/>
                  </a:solidFill>
                </a:uFill>
                <a:latin typeface="Calibri" panose="020F0502020204030204" pitchFamily="34" charset="0"/>
                <a:ea typeface="ＭＳ Ｐゴシック"/>
                <a:cs typeface="Calibri" panose="020F0502020204030204" pitchFamily="34" charset="0"/>
              </a:rPr>
              <a:t>some disease and phenotype ontologies</a:t>
            </a:r>
            <a:endParaRPr lang="en-US" sz="1800" b="1" strike="noStrike" spc="-1" dirty="0">
              <a:solidFill>
                <a:srgbClr val="000000"/>
              </a:solidFill>
              <a:uFill>
                <a:solidFill>
                  <a:srgbClr val="FFFFFF"/>
                </a:solidFill>
              </a:uFill>
              <a:latin typeface="Calibri" panose="020F0502020204030204" pitchFamily="34" charset="0"/>
              <a:cs typeface="Calibri" panose="020F0502020204030204" pitchFamily="34" charset="0"/>
            </a:endParaRPr>
          </a:p>
        </p:txBody>
      </p:sp>
      <p:sp>
        <p:nvSpPr>
          <p:cNvPr id="354" name="CustomShape 2"/>
          <p:cNvSpPr/>
          <p:nvPr/>
        </p:nvSpPr>
        <p:spPr>
          <a:xfrm>
            <a:off x="304920" y="1600200"/>
            <a:ext cx="419040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360"/>
              </a:spcBef>
              <a:buClr>
                <a:srgbClr val="3E3E3E"/>
              </a:buClr>
              <a:buFont typeface="Arial"/>
              <a:buChar char="•"/>
            </a:pPr>
            <a:r>
              <a:rPr lang="en-US" sz="1800" b="1" strike="noStrike" spc="-1" dirty="0">
                <a:solidFill>
                  <a:srgbClr val="3E3E3E"/>
                </a:solidFill>
                <a:uFill>
                  <a:solidFill>
                    <a:srgbClr val="FFFFFF"/>
                  </a:solidFill>
                </a:uFill>
                <a:latin typeface="Calibri"/>
                <a:ea typeface="ＭＳ Ｐゴシック"/>
              </a:rPr>
              <a:t>Disease Ontology (DO)</a:t>
            </a:r>
            <a:endParaRPr lang="en-US" sz="1800" b="0" strike="noStrike" spc="-1" dirty="0">
              <a:solidFill>
                <a:srgbClr val="000000"/>
              </a:solidFill>
              <a:uFill>
                <a:solidFill>
                  <a:srgbClr val="FFFFFF"/>
                </a:solidFill>
              </a:uFill>
              <a:latin typeface="Arial"/>
            </a:endParaRPr>
          </a:p>
          <a:p>
            <a:pPr marL="743040" lvl="1" indent="-285120">
              <a:lnSpc>
                <a:spcPct val="100000"/>
              </a:lnSpc>
              <a:spcBef>
                <a:spcPts val="241"/>
              </a:spcBef>
              <a:buClr>
                <a:srgbClr val="3E3E3E"/>
              </a:buClr>
              <a:buFont typeface="Arial"/>
              <a:buChar char="–"/>
            </a:pPr>
            <a:r>
              <a:rPr lang="en-US" sz="1200" b="0" strike="noStrike" spc="-1" dirty="0">
                <a:solidFill>
                  <a:srgbClr val="3E3E3E"/>
                </a:solidFill>
                <a:uFill>
                  <a:solidFill>
                    <a:srgbClr val="FFFFFF"/>
                  </a:solidFill>
                </a:uFill>
                <a:latin typeface="Calibri"/>
                <a:ea typeface="ＭＳ Ｐゴシック"/>
              </a:rPr>
              <a:t>standardized ontology for human disease</a:t>
            </a:r>
            <a:endParaRPr lang="en-US" sz="1800" b="0" strike="noStrike" spc="-1" dirty="0">
              <a:solidFill>
                <a:srgbClr val="000000"/>
              </a:solidFill>
              <a:uFill>
                <a:solidFill>
                  <a:srgbClr val="FFFFFF"/>
                </a:solidFill>
              </a:uFill>
              <a:latin typeface="Arial"/>
            </a:endParaRPr>
          </a:p>
          <a:p>
            <a:pPr marL="743040" lvl="1" indent="-285120">
              <a:lnSpc>
                <a:spcPct val="100000"/>
              </a:lnSpc>
              <a:spcBef>
                <a:spcPts val="241"/>
              </a:spcBef>
              <a:buClr>
                <a:srgbClr val="3E3E3E"/>
              </a:buClr>
              <a:buFont typeface="Arial"/>
              <a:buChar char="–"/>
            </a:pPr>
            <a:r>
              <a:rPr lang="en-US" sz="1200" b="0" strike="noStrike" spc="-1" dirty="0">
                <a:solidFill>
                  <a:srgbClr val="3E3E3E"/>
                </a:solidFill>
                <a:uFill>
                  <a:solidFill>
                    <a:srgbClr val="FFFFFF"/>
                  </a:solidFill>
                </a:uFill>
                <a:latin typeface="Calibri"/>
                <a:ea typeface="ＭＳ Ｐゴシック"/>
              </a:rPr>
              <a:t>Mapped to major terminologies, UMLS, </a:t>
            </a:r>
            <a:r>
              <a:rPr lang="en-US" sz="1200" b="0" strike="noStrike" spc="-1" dirty="0" err="1">
                <a:solidFill>
                  <a:srgbClr val="3E3E3E"/>
                </a:solidFill>
                <a:uFill>
                  <a:solidFill>
                    <a:srgbClr val="FFFFFF"/>
                  </a:solidFill>
                </a:uFill>
                <a:latin typeface="Calibri"/>
                <a:ea typeface="ＭＳ Ｐゴシック"/>
              </a:rPr>
              <a:t>MeSH</a:t>
            </a:r>
            <a:r>
              <a:rPr lang="en-US" sz="1200" b="0" strike="noStrike" spc="-1" dirty="0">
                <a:solidFill>
                  <a:srgbClr val="3E3E3E"/>
                </a:solidFill>
                <a:uFill>
                  <a:solidFill>
                    <a:srgbClr val="FFFFFF"/>
                  </a:solidFill>
                </a:uFill>
                <a:latin typeface="Calibri"/>
                <a:ea typeface="ＭＳ Ｐゴシック"/>
              </a:rPr>
              <a:t>, ICD10 etc. </a:t>
            </a:r>
            <a:endParaRPr lang="en-US" sz="1800" b="0" strike="noStrike" spc="-1" dirty="0">
              <a:solidFill>
                <a:srgbClr val="000000"/>
              </a:solidFill>
              <a:uFill>
                <a:solidFill>
                  <a:srgbClr val="FFFFFF"/>
                </a:solidFill>
              </a:uFill>
              <a:latin typeface="Arial"/>
            </a:endParaRPr>
          </a:p>
          <a:p>
            <a:pPr marL="743040" lvl="1" indent="-285120">
              <a:lnSpc>
                <a:spcPct val="100000"/>
              </a:lnSpc>
              <a:spcBef>
                <a:spcPts val="241"/>
              </a:spcBef>
              <a:buClr>
                <a:srgbClr val="3E3E3E"/>
              </a:buClr>
              <a:buFont typeface="Arial"/>
              <a:buChar char="–"/>
            </a:pPr>
            <a:r>
              <a:rPr lang="en-US" sz="1200" b="0" strike="noStrike" spc="-1" dirty="0">
                <a:solidFill>
                  <a:srgbClr val="3E3E3E"/>
                </a:solidFill>
                <a:uFill>
                  <a:solidFill>
                    <a:srgbClr val="FFFFFF"/>
                  </a:solidFill>
                </a:uFill>
                <a:latin typeface="Calibri"/>
                <a:ea typeface="ＭＳ Ｐゴシック"/>
              </a:rPr>
              <a:t>11,280 classes</a:t>
            </a:r>
            <a:endParaRPr lang="en-US" sz="1800" b="0" strike="noStrike" spc="-1" dirty="0">
              <a:solidFill>
                <a:srgbClr val="000000"/>
              </a:solidFill>
              <a:uFill>
                <a:solidFill>
                  <a:srgbClr val="FFFFFF"/>
                </a:solidFill>
              </a:uFill>
              <a:latin typeface="Arial"/>
            </a:endParaRPr>
          </a:p>
          <a:p>
            <a:pPr marL="343080" indent="-342360">
              <a:lnSpc>
                <a:spcPct val="100000"/>
              </a:lnSpc>
              <a:spcBef>
                <a:spcPts val="360"/>
              </a:spcBef>
              <a:buClr>
                <a:srgbClr val="3E3E3E"/>
              </a:buClr>
              <a:buFont typeface="Arial"/>
              <a:buChar char="•"/>
            </a:pPr>
            <a:r>
              <a:rPr lang="en-US" sz="1800" b="1" strike="noStrike" spc="-1" dirty="0">
                <a:solidFill>
                  <a:srgbClr val="3E3E3E"/>
                </a:solidFill>
                <a:uFill>
                  <a:solidFill>
                    <a:srgbClr val="FFFFFF"/>
                  </a:solidFill>
                </a:uFill>
                <a:latin typeface="Calibri"/>
                <a:ea typeface="ＭＳ Ｐゴシック"/>
              </a:rPr>
              <a:t>Human Phenotype Ontology ( HPO )</a:t>
            </a:r>
            <a:endParaRPr lang="en-US" sz="1800" b="0" strike="noStrike" spc="-1" dirty="0">
              <a:solidFill>
                <a:srgbClr val="000000"/>
              </a:solidFill>
              <a:uFill>
                <a:solidFill>
                  <a:srgbClr val="FFFFFF"/>
                </a:solidFill>
              </a:uFill>
              <a:latin typeface="Arial"/>
            </a:endParaRPr>
          </a:p>
          <a:p>
            <a:pPr marL="743040" lvl="1" indent="-285120">
              <a:lnSpc>
                <a:spcPct val="100000"/>
              </a:lnSpc>
              <a:spcBef>
                <a:spcPts val="241"/>
              </a:spcBef>
              <a:buClr>
                <a:srgbClr val="3E3E3E"/>
              </a:buClr>
              <a:buFont typeface="Arial"/>
              <a:buChar char="–"/>
            </a:pPr>
            <a:r>
              <a:rPr lang="en-US" sz="1200" b="0" strike="noStrike" spc="-1" dirty="0">
                <a:solidFill>
                  <a:srgbClr val="3E3E3E"/>
                </a:solidFill>
                <a:uFill>
                  <a:solidFill>
                    <a:srgbClr val="FFFFFF"/>
                  </a:solidFill>
                </a:uFill>
                <a:latin typeface="Calibri"/>
                <a:ea typeface="ＭＳ Ｐゴシック"/>
              </a:rPr>
              <a:t>phenotypic features encountered in human hereditary and other disease</a:t>
            </a:r>
            <a:endParaRPr lang="en-US" sz="1800" b="0" strike="noStrike" spc="-1" dirty="0">
              <a:solidFill>
                <a:srgbClr val="000000"/>
              </a:solidFill>
              <a:uFill>
                <a:solidFill>
                  <a:srgbClr val="FFFFFF"/>
                </a:solidFill>
              </a:uFill>
              <a:latin typeface="Arial"/>
            </a:endParaRPr>
          </a:p>
          <a:p>
            <a:pPr marL="743040" lvl="1" indent="-285120">
              <a:lnSpc>
                <a:spcPct val="100000"/>
              </a:lnSpc>
              <a:spcBef>
                <a:spcPts val="241"/>
              </a:spcBef>
              <a:buClr>
                <a:srgbClr val="3E3E3E"/>
              </a:buClr>
              <a:buFont typeface="Arial"/>
              <a:buChar char="–"/>
            </a:pPr>
            <a:r>
              <a:rPr lang="en-US" sz="1200" b="0" strike="noStrike" spc="-1" dirty="0">
                <a:solidFill>
                  <a:srgbClr val="3E3E3E"/>
                </a:solidFill>
                <a:uFill>
                  <a:solidFill>
                    <a:srgbClr val="FFFFFF"/>
                  </a:solidFill>
                </a:uFill>
                <a:latin typeface="Calibri"/>
                <a:ea typeface="ＭＳ Ｐゴシック"/>
              </a:rPr>
              <a:t>15,381 classes</a:t>
            </a:r>
            <a:endParaRPr lang="en-US" sz="1800" b="0" strike="noStrike" spc="-1" dirty="0">
              <a:solidFill>
                <a:srgbClr val="000000"/>
              </a:solidFill>
              <a:uFill>
                <a:solidFill>
                  <a:srgbClr val="FFFFFF"/>
                </a:solidFill>
              </a:uFill>
              <a:latin typeface="Arial"/>
            </a:endParaRPr>
          </a:p>
          <a:p>
            <a:pPr marL="343080" indent="-342360">
              <a:lnSpc>
                <a:spcPct val="100000"/>
              </a:lnSpc>
              <a:spcBef>
                <a:spcPts val="360"/>
              </a:spcBef>
              <a:buClr>
                <a:srgbClr val="3E3E3E"/>
              </a:buClr>
              <a:buFont typeface="Arial"/>
              <a:buChar char="•"/>
            </a:pPr>
            <a:r>
              <a:rPr lang="en-US" sz="1800" b="1" strike="noStrike" spc="-1" dirty="0">
                <a:solidFill>
                  <a:srgbClr val="3E3E3E"/>
                </a:solidFill>
                <a:uFill>
                  <a:solidFill>
                    <a:srgbClr val="FFFFFF"/>
                  </a:solidFill>
                </a:uFill>
                <a:latin typeface="Calibri"/>
                <a:ea typeface="ＭＳ Ｐゴシック"/>
              </a:rPr>
              <a:t>Mammalian Phenotype Ontology (MP)</a:t>
            </a:r>
            <a:endParaRPr lang="en-US" sz="1800" b="0" strike="noStrike" spc="-1" dirty="0">
              <a:solidFill>
                <a:srgbClr val="000000"/>
              </a:solidFill>
              <a:uFill>
                <a:solidFill>
                  <a:srgbClr val="FFFFFF"/>
                </a:solidFill>
              </a:uFill>
              <a:latin typeface="Arial"/>
            </a:endParaRPr>
          </a:p>
          <a:p>
            <a:pPr marL="743040" lvl="1" indent="-285120">
              <a:lnSpc>
                <a:spcPct val="100000"/>
              </a:lnSpc>
              <a:spcBef>
                <a:spcPts val="241"/>
              </a:spcBef>
              <a:buClr>
                <a:srgbClr val="3E3E3E"/>
              </a:buClr>
              <a:buFont typeface="Arial"/>
              <a:buChar char="–"/>
            </a:pPr>
            <a:r>
              <a:rPr lang="en-US" sz="1200" b="0" strike="noStrike" spc="-1" dirty="0">
                <a:solidFill>
                  <a:srgbClr val="3E3E3E"/>
                </a:solidFill>
                <a:uFill>
                  <a:solidFill>
                    <a:srgbClr val="FFFFFF"/>
                  </a:solidFill>
                </a:uFill>
                <a:latin typeface="Calibri"/>
                <a:ea typeface="ＭＳ Ｐゴシック"/>
              </a:rPr>
              <a:t>Phenotypic features encountered in animal models </a:t>
            </a:r>
            <a:endParaRPr lang="en-US" sz="1800" b="0" strike="noStrike" spc="-1" dirty="0">
              <a:solidFill>
                <a:srgbClr val="000000"/>
              </a:solidFill>
              <a:uFill>
                <a:solidFill>
                  <a:srgbClr val="FFFFFF"/>
                </a:solidFill>
              </a:uFill>
              <a:latin typeface="Arial"/>
            </a:endParaRPr>
          </a:p>
          <a:p>
            <a:pPr marL="743040" lvl="1" indent="-285120">
              <a:lnSpc>
                <a:spcPct val="100000"/>
              </a:lnSpc>
              <a:spcBef>
                <a:spcPts val="241"/>
              </a:spcBef>
              <a:buClr>
                <a:srgbClr val="3E3E3E"/>
              </a:buClr>
              <a:buFont typeface="Arial"/>
              <a:buChar char="–"/>
            </a:pPr>
            <a:r>
              <a:rPr lang="en-US" sz="1200" b="0" strike="noStrike" spc="-1" dirty="0">
                <a:solidFill>
                  <a:srgbClr val="3E3E3E"/>
                </a:solidFill>
                <a:uFill>
                  <a:solidFill>
                    <a:srgbClr val="FFFFFF"/>
                  </a:solidFill>
                </a:uFill>
                <a:latin typeface="Calibri"/>
                <a:ea typeface="ＭＳ Ｐゴシック"/>
              </a:rPr>
              <a:t>12,805 classes</a:t>
            </a:r>
            <a:endParaRPr lang="en-US" sz="1800" b="0" strike="noStrike" spc="-1" dirty="0">
              <a:solidFill>
                <a:srgbClr val="000000"/>
              </a:solidFill>
              <a:uFill>
                <a:solidFill>
                  <a:srgbClr val="FFFFFF"/>
                </a:solidFill>
              </a:uFill>
              <a:latin typeface="Arial"/>
            </a:endParaRPr>
          </a:p>
          <a:p>
            <a:pPr marL="343080" indent="-342360">
              <a:lnSpc>
                <a:spcPct val="100000"/>
              </a:lnSpc>
              <a:spcBef>
                <a:spcPts val="360"/>
              </a:spcBef>
              <a:buClr>
                <a:srgbClr val="3E3E3E"/>
              </a:buClr>
              <a:buFont typeface="Arial"/>
              <a:buChar char="•"/>
            </a:pPr>
            <a:r>
              <a:rPr lang="en-US" sz="1800" b="1" strike="noStrike" spc="-1" dirty="0">
                <a:solidFill>
                  <a:srgbClr val="3E3E3E"/>
                </a:solidFill>
                <a:uFill>
                  <a:solidFill>
                    <a:srgbClr val="FFFFFF"/>
                  </a:solidFill>
                </a:uFill>
                <a:latin typeface="Calibri"/>
                <a:ea typeface="ＭＳ Ｐゴシック"/>
              </a:rPr>
              <a:t>Experimental Factor ontology (EFO)</a:t>
            </a:r>
            <a:endParaRPr lang="en-US" sz="1800" b="0" strike="noStrike" spc="-1" dirty="0">
              <a:solidFill>
                <a:srgbClr val="000000"/>
              </a:solidFill>
              <a:uFill>
                <a:solidFill>
                  <a:srgbClr val="FFFFFF"/>
                </a:solidFill>
              </a:uFill>
              <a:latin typeface="Arial"/>
            </a:endParaRPr>
          </a:p>
          <a:p>
            <a:pPr marL="743040" lvl="1" indent="-285120">
              <a:lnSpc>
                <a:spcPct val="100000"/>
              </a:lnSpc>
              <a:spcBef>
                <a:spcPts val="241"/>
              </a:spcBef>
              <a:buClr>
                <a:srgbClr val="3E3E3E"/>
              </a:buClr>
              <a:buFont typeface="Arial"/>
              <a:buChar char="–"/>
            </a:pPr>
            <a:r>
              <a:rPr lang="en-US" sz="1200" b="0" strike="noStrike" spc="-1" dirty="0">
                <a:solidFill>
                  <a:srgbClr val="3E3E3E"/>
                </a:solidFill>
                <a:uFill>
                  <a:solidFill>
                    <a:srgbClr val="FFFFFF"/>
                  </a:solidFill>
                </a:uFill>
                <a:latin typeface="Calibri"/>
                <a:ea typeface="ＭＳ Ｐゴシック"/>
              </a:rPr>
              <a:t>application ontology </a:t>
            </a:r>
            <a:endParaRPr lang="en-US" sz="1800" b="0" strike="noStrike" spc="-1" dirty="0">
              <a:solidFill>
                <a:srgbClr val="000000"/>
              </a:solidFill>
              <a:uFill>
                <a:solidFill>
                  <a:srgbClr val="FFFFFF"/>
                </a:solidFill>
              </a:uFill>
              <a:latin typeface="Arial"/>
            </a:endParaRPr>
          </a:p>
          <a:p>
            <a:pPr marL="743040" lvl="1" indent="-285120">
              <a:lnSpc>
                <a:spcPct val="100000"/>
              </a:lnSpc>
              <a:spcBef>
                <a:spcPts val="241"/>
              </a:spcBef>
              <a:buClr>
                <a:srgbClr val="3E3E3E"/>
              </a:buClr>
              <a:buFont typeface="Arial"/>
              <a:buChar char="–"/>
            </a:pPr>
            <a:r>
              <a:rPr lang="en-US" sz="1200" b="0" strike="noStrike" spc="-1" dirty="0">
                <a:solidFill>
                  <a:srgbClr val="3E3E3E"/>
                </a:solidFill>
                <a:uFill>
                  <a:solidFill>
                    <a:srgbClr val="FFFFFF"/>
                  </a:solidFill>
                </a:uFill>
                <a:latin typeface="Calibri"/>
                <a:ea typeface="ＭＳ Ｐゴシック"/>
              </a:rPr>
              <a:t>Imports classes from other phenotype and related ontologies (MIREOT)</a:t>
            </a:r>
            <a:endParaRPr lang="en-US" sz="1800" b="0" strike="noStrike" spc="-1" dirty="0">
              <a:solidFill>
                <a:srgbClr val="000000"/>
              </a:solidFill>
              <a:uFill>
                <a:solidFill>
                  <a:srgbClr val="FFFFFF"/>
                </a:solidFill>
              </a:uFill>
              <a:latin typeface="Arial"/>
            </a:endParaRPr>
          </a:p>
          <a:p>
            <a:pPr marL="743040" lvl="1" indent="-285120">
              <a:lnSpc>
                <a:spcPct val="100000"/>
              </a:lnSpc>
              <a:spcBef>
                <a:spcPts val="241"/>
              </a:spcBef>
              <a:buClr>
                <a:srgbClr val="3E3E3E"/>
              </a:buClr>
              <a:buFont typeface="Arial"/>
              <a:buChar char="–"/>
            </a:pPr>
            <a:r>
              <a:rPr lang="en-US" sz="1200" b="0" strike="noStrike" spc="-1" dirty="0">
                <a:solidFill>
                  <a:srgbClr val="3E3E3E"/>
                </a:solidFill>
                <a:uFill>
                  <a:solidFill>
                    <a:srgbClr val="FFFFFF"/>
                  </a:solidFill>
                </a:uFill>
                <a:latin typeface="Calibri"/>
                <a:ea typeface="ＭＳ Ｐゴシック"/>
              </a:rPr>
              <a:t>19,094 classes</a:t>
            </a:r>
            <a:endParaRPr lang="en-US" sz="1800" b="0" strike="noStrike" spc="-1" dirty="0">
              <a:solidFill>
                <a:srgbClr val="000000"/>
              </a:solidFill>
              <a:uFill>
                <a:solidFill>
                  <a:srgbClr val="FFFFFF"/>
                </a:solidFill>
              </a:uFill>
              <a:latin typeface="Arial"/>
            </a:endParaRPr>
          </a:p>
          <a:p>
            <a:pPr>
              <a:lnSpc>
                <a:spcPct val="100000"/>
              </a:lnSpc>
            </a:pPr>
            <a:endParaRPr lang="en-US" sz="1800" b="0" strike="noStrike" spc="-1" dirty="0">
              <a:solidFill>
                <a:srgbClr val="000000"/>
              </a:solidFill>
              <a:uFill>
                <a:solidFill>
                  <a:srgbClr val="FFFFFF"/>
                </a:solidFill>
              </a:uFill>
              <a:latin typeface="Arial"/>
            </a:endParaRPr>
          </a:p>
        </p:txBody>
      </p:sp>
      <p:sp>
        <p:nvSpPr>
          <p:cNvPr id="355" name="CustomShape 3"/>
          <p:cNvSpPr/>
          <p:nvPr/>
        </p:nvSpPr>
        <p:spPr>
          <a:xfrm>
            <a:off x="4495680" y="1600200"/>
            <a:ext cx="4190400" cy="4525200"/>
          </a:xfrm>
          <a:prstGeom prst="rect">
            <a:avLst/>
          </a:prstGeom>
          <a:solidFill>
            <a:srgbClr val="FFFFFF"/>
          </a:solid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281"/>
              </a:spcBef>
              <a:buClr>
                <a:srgbClr val="3E3E3E"/>
              </a:buClr>
              <a:buFont typeface="Arial"/>
              <a:buChar char="•"/>
            </a:pPr>
            <a:r>
              <a:rPr lang="en-US" sz="1400" b="1" strike="noStrike" spc="-1" dirty="0">
                <a:solidFill>
                  <a:srgbClr val="3E3E3E"/>
                </a:solidFill>
                <a:uFill>
                  <a:solidFill>
                    <a:srgbClr val="FFFFFF"/>
                  </a:solidFill>
                </a:uFill>
                <a:latin typeface="Calibri" panose="020F0502020204030204" pitchFamily="34" charset="0"/>
                <a:ea typeface="ＭＳ Ｐゴシック"/>
                <a:cs typeface="Calibri" panose="020F0502020204030204" pitchFamily="34" charset="0"/>
              </a:rPr>
              <a:t>Unified Medical Language System (UMLS)</a:t>
            </a:r>
            <a:endParaRPr lang="en-US" sz="1800" b="0" strike="noStrike" spc="-1" dirty="0">
              <a:solidFill>
                <a:srgbClr val="000000"/>
              </a:solidFill>
              <a:uFill>
                <a:solidFill>
                  <a:srgbClr val="FFFFFF"/>
                </a:solidFill>
              </a:uFill>
              <a:latin typeface="Calibri" panose="020F0502020204030204" pitchFamily="34" charset="0"/>
              <a:cs typeface="Calibri" panose="020F0502020204030204" pitchFamily="34" charset="0"/>
            </a:endParaRPr>
          </a:p>
          <a:p>
            <a:pPr marL="743040" lvl="1" indent="-285120">
              <a:lnSpc>
                <a:spcPct val="100000"/>
              </a:lnSpc>
              <a:spcBef>
                <a:spcPts val="241"/>
              </a:spcBef>
              <a:buClr>
                <a:srgbClr val="3E3E3E"/>
              </a:buClr>
              <a:buFont typeface="Arial"/>
              <a:buChar char="–"/>
            </a:pPr>
            <a:r>
              <a:rPr lang="en-US" sz="1200" b="0" strike="noStrike" spc="-1" dirty="0">
                <a:solidFill>
                  <a:srgbClr val="3E3E3E"/>
                </a:solidFill>
                <a:uFill>
                  <a:solidFill>
                    <a:srgbClr val="FFFFFF"/>
                  </a:solidFill>
                </a:uFill>
                <a:latin typeface="Calibri" panose="020F0502020204030204" pitchFamily="34" charset="0"/>
                <a:ea typeface="ＭＳ Ｐゴシック"/>
                <a:cs typeface="Calibri" panose="020F0502020204030204" pitchFamily="34" charset="0"/>
              </a:rPr>
              <a:t>US National Library of Medicine</a:t>
            </a:r>
            <a:endParaRPr lang="en-US" sz="1800" b="0" strike="noStrike" spc="-1" dirty="0">
              <a:solidFill>
                <a:srgbClr val="000000"/>
              </a:solidFill>
              <a:uFill>
                <a:solidFill>
                  <a:srgbClr val="FFFFFF"/>
                </a:solidFill>
              </a:uFill>
              <a:latin typeface="Calibri" panose="020F0502020204030204" pitchFamily="34" charset="0"/>
              <a:cs typeface="Calibri" panose="020F0502020204030204" pitchFamily="34" charset="0"/>
            </a:endParaRPr>
          </a:p>
          <a:p>
            <a:pPr marL="743040" lvl="1" indent="-285120">
              <a:lnSpc>
                <a:spcPct val="100000"/>
              </a:lnSpc>
              <a:spcBef>
                <a:spcPts val="241"/>
              </a:spcBef>
              <a:buClr>
                <a:srgbClr val="000000"/>
              </a:buClr>
              <a:buFont typeface="Arial"/>
              <a:buChar char="–"/>
            </a:pPr>
            <a:r>
              <a:rPr lang="en-US" sz="1200" b="0" strike="noStrike" spc="-1" dirty="0">
                <a:solidFill>
                  <a:srgbClr val="000000"/>
                </a:solidFill>
                <a:uFill>
                  <a:solidFill>
                    <a:srgbClr val="FFFFFF"/>
                  </a:solidFill>
                </a:uFill>
                <a:latin typeface="Calibri" panose="020F0502020204030204" pitchFamily="34" charset="0"/>
                <a:ea typeface="ＭＳ Ｐゴシック"/>
                <a:cs typeface="Calibri" panose="020F0502020204030204" pitchFamily="34" charset="0"/>
              </a:rPr>
              <a:t>terminology, classification and coding standards</a:t>
            </a:r>
            <a:endParaRPr lang="en-US" sz="1800" b="0" strike="noStrike" spc="-1" dirty="0">
              <a:solidFill>
                <a:srgbClr val="000000"/>
              </a:solidFill>
              <a:uFill>
                <a:solidFill>
                  <a:srgbClr val="FFFFFF"/>
                </a:solidFill>
              </a:uFill>
              <a:latin typeface="Calibri" panose="020F0502020204030204" pitchFamily="34" charset="0"/>
              <a:cs typeface="Calibri" panose="020F0502020204030204" pitchFamily="34" charset="0"/>
            </a:endParaRPr>
          </a:p>
          <a:p>
            <a:pPr marL="743040" lvl="1" indent="-285120">
              <a:lnSpc>
                <a:spcPct val="100000"/>
              </a:lnSpc>
              <a:spcBef>
                <a:spcPts val="241"/>
              </a:spcBef>
              <a:buClr>
                <a:srgbClr val="000000"/>
              </a:buClr>
              <a:buFont typeface="Arial"/>
              <a:buChar char="–"/>
            </a:pPr>
            <a:r>
              <a:rPr lang="en-US" sz="1200" b="0" strike="noStrike" spc="-1" dirty="0">
                <a:solidFill>
                  <a:srgbClr val="000000"/>
                </a:solidFill>
                <a:uFill>
                  <a:solidFill>
                    <a:srgbClr val="FFFFFF"/>
                  </a:solidFill>
                </a:uFill>
                <a:latin typeface="Calibri" panose="020F0502020204030204" pitchFamily="34" charset="0"/>
                <a:ea typeface="ＭＳ Ｐゴシック"/>
                <a:cs typeface="Calibri" panose="020F0502020204030204" pitchFamily="34" charset="0"/>
              </a:rPr>
              <a:t>8M  normalized concepts</a:t>
            </a:r>
            <a:endParaRPr lang="en-US" sz="1800" b="0" strike="noStrike" spc="-1" dirty="0">
              <a:solidFill>
                <a:srgbClr val="000000"/>
              </a:solidFill>
              <a:uFill>
                <a:solidFill>
                  <a:srgbClr val="FFFFFF"/>
                </a:solidFill>
              </a:uFill>
              <a:latin typeface="Calibri" panose="020F0502020204030204" pitchFamily="34" charset="0"/>
              <a:cs typeface="Calibri" panose="020F0502020204030204" pitchFamily="34" charset="0"/>
            </a:endParaRPr>
          </a:p>
          <a:p>
            <a:pPr>
              <a:lnSpc>
                <a:spcPct val="100000"/>
              </a:lnSpc>
              <a:spcBef>
                <a:spcPts val="281"/>
              </a:spcBef>
            </a:pPr>
            <a:endParaRPr lang="en-US" sz="1800" b="0" strike="noStrike" spc="-1" dirty="0">
              <a:solidFill>
                <a:srgbClr val="000000"/>
              </a:solidFill>
              <a:uFill>
                <a:solidFill>
                  <a:srgbClr val="FFFFFF"/>
                </a:solidFill>
              </a:uFill>
              <a:latin typeface="Calibri" panose="020F0502020204030204" pitchFamily="34" charset="0"/>
              <a:cs typeface="Calibri" panose="020F0502020204030204" pitchFamily="34" charset="0"/>
            </a:endParaRPr>
          </a:p>
          <a:p>
            <a:pPr marL="343080" indent="-342360">
              <a:lnSpc>
                <a:spcPct val="100000"/>
              </a:lnSpc>
              <a:spcBef>
                <a:spcPts val="281"/>
              </a:spcBef>
              <a:buClr>
                <a:srgbClr val="3E3E3E"/>
              </a:buClr>
              <a:buFont typeface="Arial"/>
              <a:buChar char="•"/>
            </a:pPr>
            <a:r>
              <a:rPr lang="en-US" sz="1400" b="1" strike="noStrike" spc="-1" dirty="0">
                <a:solidFill>
                  <a:srgbClr val="3E3E3E"/>
                </a:solidFill>
                <a:uFill>
                  <a:solidFill>
                    <a:srgbClr val="FFFFFF"/>
                  </a:solidFill>
                </a:uFill>
                <a:latin typeface="Calibri" panose="020F0502020204030204" pitchFamily="34" charset="0"/>
                <a:ea typeface="ＭＳ Ｐゴシック"/>
                <a:cs typeface="Calibri" panose="020F0502020204030204" pitchFamily="34" charset="0"/>
              </a:rPr>
              <a:t>SNOMED-CT</a:t>
            </a:r>
            <a:endParaRPr lang="en-US" sz="1800" b="0" strike="noStrike" spc="-1" dirty="0">
              <a:solidFill>
                <a:srgbClr val="000000"/>
              </a:solidFill>
              <a:uFill>
                <a:solidFill>
                  <a:srgbClr val="FFFFFF"/>
                </a:solidFill>
              </a:uFill>
              <a:latin typeface="Calibri" panose="020F0502020204030204" pitchFamily="34" charset="0"/>
              <a:cs typeface="Calibri" panose="020F0502020204030204" pitchFamily="34" charset="0"/>
            </a:endParaRPr>
          </a:p>
          <a:p>
            <a:pPr marL="743040" lvl="1" indent="-285120">
              <a:lnSpc>
                <a:spcPct val="100000"/>
              </a:lnSpc>
              <a:spcBef>
                <a:spcPts val="241"/>
              </a:spcBef>
              <a:buClr>
                <a:srgbClr val="3E3E3E"/>
              </a:buClr>
              <a:buFont typeface="Arial"/>
              <a:buChar char="–"/>
            </a:pPr>
            <a:r>
              <a:rPr lang="en-US" sz="1200" b="0" strike="noStrike" spc="-1" dirty="0">
                <a:solidFill>
                  <a:srgbClr val="3E3E3E"/>
                </a:solidFill>
                <a:uFill>
                  <a:solidFill>
                    <a:srgbClr val="FFFFFF"/>
                  </a:solidFill>
                </a:uFill>
                <a:latin typeface="Calibri" panose="020F0502020204030204" pitchFamily="34" charset="0"/>
                <a:ea typeface="ＭＳ Ｐゴシック"/>
                <a:cs typeface="Calibri" panose="020F0502020204030204" pitchFamily="34" charset="0"/>
              </a:rPr>
              <a:t>clinical terminology, diseases, diagnostics and procedures</a:t>
            </a:r>
            <a:endParaRPr lang="en-US" sz="1800" b="0" strike="noStrike" spc="-1" dirty="0">
              <a:solidFill>
                <a:srgbClr val="000000"/>
              </a:solidFill>
              <a:uFill>
                <a:solidFill>
                  <a:srgbClr val="FFFFFF"/>
                </a:solidFill>
              </a:uFill>
              <a:latin typeface="Calibri" panose="020F0502020204030204" pitchFamily="34" charset="0"/>
              <a:cs typeface="Calibri" panose="020F0502020204030204" pitchFamily="34" charset="0"/>
            </a:endParaRPr>
          </a:p>
          <a:p>
            <a:pPr marL="743040" lvl="1" indent="-285120">
              <a:lnSpc>
                <a:spcPct val="100000"/>
              </a:lnSpc>
              <a:spcBef>
                <a:spcPts val="241"/>
              </a:spcBef>
              <a:buClr>
                <a:srgbClr val="3E3E3E"/>
              </a:buClr>
              <a:buFont typeface="Arial"/>
              <a:buChar char="–"/>
            </a:pPr>
            <a:r>
              <a:rPr lang="en-US" sz="1200" b="0" strike="noStrike" spc="-1" dirty="0">
                <a:solidFill>
                  <a:srgbClr val="3E3E3E"/>
                </a:solidFill>
                <a:uFill>
                  <a:solidFill>
                    <a:srgbClr val="FFFFFF"/>
                  </a:solidFill>
                </a:uFill>
                <a:latin typeface="Calibri" panose="020F0502020204030204" pitchFamily="34" charset="0"/>
                <a:ea typeface="ＭＳ Ｐゴシック"/>
                <a:cs typeface="Calibri" panose="020F0502020204030204" pitchFamily="34" charset="0"/>
              </a:rPr>
              <a:t>324,129 classes</a:t>
            </a:r>
            <a:endParaRPr lang="en-US" sz="1800" b="0" strike="noStrike" spc="-1" dirty="0">
              <a:solidFill>
                <a:srgbClr val="000000"/>
              </a:solidFill>
              <a:uFill>
                <a:solidFill>
                  <a:srgbClr val="FFFFFF"/>
                </a:solidFill>
              </a:uFill>
              <a:latin typeface="Calibri" panose="020F0502020204030204" pitchFamily="34" charset="0"/>
              <a:cs typeface="Calibri" panose="020F0502020204030204" pitchFamily="34" charset="0"/>
            </a:endParaRPr>
          </a:p>
          <a:p>
            <a:pPr>
              <a:lnSpc>
                <a:spcPct val="100000"/>
              </a:lnSpc>
            </a:pPr>
            <a:endParaRPr lang="en-US" sz="1800" b="0" strike="noStrike" spc="-1" dirty="0">
              <a:solidFill>
                <a:srgbClr val="000000"/>
              </a:solidFill>
              <a:uFill>
                <a:solidFill>
                  <a:srgbClr val="FFFFFF"/>
                </a:solidFill>
              </a:uFill>
              <a:latin typeface="Calibri" panose="020F0502020204030204" pitchFamily="34" charset="0"/>
              <a:cs typeface="Calibri" panose="020F0502020204030204" pitchFamily="34" charset="0"/>
            </a:endParaRPr>
          </a:p>
          <a:p>
            <a:pPr marL="343080" indent="-342360">
              <a:lnSpc>
                <a:spcPct val="100000"/>
              </a:lnSpc>
              <a:spcBef>
                <a:spcPts val="281"/>
              </a:spcBef>
              <a:buClr>
                <a:srgbClr val="3E3E3E"/>
              </a:buClr>
              <a:buFont typeface="Arial"/>
              <a:buChar char="•"/>
            </a:pPr>
            <a:r>
              <a:rPr lang="en-US" sz="1400" b="1" strike="noStrike" spc="-1" dirty="0">
                <a:solidFill>
                  <a:srgbClr val="3E3E3E"/>
                </a:solidFill>
                <a:uFill>
                  <a:solidFill>
                    <a:srgbClr val="FFFFFF"/>
                  </a:solidFill>
                </a:uFill>
                <a:latin typeface="Calibri" panose="020F0502020204030204" pitchFamily="34" charset="0"/>
                <a:ea typeface="ＭＳ Ｐゴシック"/>
                <a:cs typeface="Calibri" panose="020F0502020204030204" pitchFamily="34" charset="0"/>
              </a:rPr>
              <a:t>NCI thesaurus</a:t>
            </a:r>
            <a:endParaRPr lang="en-US" sz="1800" b="0" strike="noStrike" spc="-1" dirty="0">
              <a:solidFill>
                <a:srgbClr val="000000"/>
              </a:solidFill>
              <a:uFill>
                <a:solidFill>
                  <a:srgbClr val="FFFFFF"/>
                </a:solidFill>
              </a:uFill>
              <a:latin typeface="Calibri" panose="020F0502020204030204" pitchFamily="34" charset="0"/>
              <a:cs typeface="Calibri" panose="020F0502020204030204" pitchFamily="34" charset="0"/>
            </a:endParaRPr>
          </a:p>
          <a:p>
            <a:pPr marL="743040" lvl="1" indent="-285120">
              <a:lnSpc>
                <a:spcPct val="100000"/>
              </a:lnSpc>
              <a:spcBef>
                <a:spcPts val="241"/>
              </a:spcBef>
              <a:buClr>
                <a:srgbClr val="000000"/>
              </a:buClr>
              <a:buFont typeface="Arial"/>
              <a:buChar char="–"/>
            </a:pPr>
            <a:r>
              <a:rPr lang="en-US" sz="1200" b="0" strike="noStrike" spc="-1" dirty="0">
                <a:solidFill>
                  <a:srgbClr val="000000"/>
                </a:solidFill>
                <a:uFill>
                  <a:solidFill>
                    <a:srgbClr val="FFFFFF"/>
                  </a:solidFill>
                </a:uFill>
                <a:latin typeface="Calibri" panose="020F0502020204030204" pitchFamily="34" charset="0"/>
                <a:ea typeface="ＭＳ Ｐゴシック"/>
                <a:cs typeface="Calibri" panose="020F0502020204030204" pitchFamily="34" charset="0"/>
              </a:rPr>
              <a:t>vocabulary for clinical care, translational and basic research, and public information and administrative activities.</a:t>
            </a:r>
            <a:endParaRPr lang="en-US" sz="1800" b="0" strike="noStrike" spc="-1" dirty="0">
              <a:solidFill>
                <a:srgbClr val="000000"/>
              </a:solidFill>
              <a:uFill>
                <a:solidFill>
                  <a:srgbClr val="FFFFFF"/>
                </a:solidFill>
              </a:uFill>
              <a:latin typeface="Calibri" panose="020F0502020204030204" pitchFamily="34" charset="0"/>
              <a:cs typeface="Calibri" panose="020F0502020204030204" pitchFamily="34" charset="0"/>
            </a:endParaRPr>
          </a:p>
          <a:p>
            <a:pPr marL="743040" lvl="1" indent="-285120">
              <a:lnSpc>
                <a:spcPct val="100000"/>
              </a:lnSpc>
              <a:spcBef>
                <a:spcPts val="241"/>
              </a:spcBef>
              <a:buClr>
                <a:srgbClr val="3E3E3E"/>
              </a:buClr>
              <a:buFont typeface="Arial"/>
              <a:buChar char="–"/>
            </a:pPr>
            <a:r>
              <a:rPr lang="en-US" sz="1200" b="0" strike="noStrike" spc="-1" dirty="0">
                <a:solidFill>
                  <a:srgbClr val="3E3E3E"/>
                </a:solidFill>
                <a:uFill>
                  <a:solidFill>
                    <a:srgbClr val="FFFFFF"/>
                  </a:solidFill>
                </a:uFill>
                <a:latin typeface="Calibri" panose="020F0502020204030204" pitchFamily="34" charset="0"/>
                <a:ea typeface="ＭＳ Ｐゴシック"/>
                <a:cs typeface="Calibri" panose="020F0502020204030204" pitchFamily="34" charset="0"/>
              </a:rPr>
              <a:t>118,941 classes</a:t>
            </a:r>
            <a:endParaRPr lang="en-US" sz="1800" b="0" strike="noStrike" spc="-1" dirty="0">
              <a:solidFill>
                <a:srgbClr val="000000"/>
              </a:solidFill>
              <a:uFill>
                <a:solidFill>
                  <a:srgbClr val="FFFFFF"/>
                </a:solidFill>
              </a:uFill>
              <a:latin typeface="Calibri" panose="020F0502020204030204" pitchFamily="34" charset="0"/>
              <a:cs typeface="Calibri" panose="020F0502020204030204" pitchFamily="34" charset="0"/>
            </a:endParaRPr>
          </a:p>
          <a:p>
            <a:pPr marL="343080" indent="-342360">
              <a:lnSpc>
                <a:spcPct val="100000"/>
              </a:lnSpc>
              <a:spcBef>
                <a:spcPts val="281"/>
              </a:spcBef>
              <a:buClr>
                <a:srgbClr val="3E3E3E"/>
              </a:buClr>
              <a:buFont typeface="Arial"/>
              <a:buChar char="•"/>
            </a:pPr>
            <a:r>
              <a:rPr lang="en-US" sz="1400" b="1" strike="noStrike" spc="-1" dirty="0">
                <a:solidFill>
                  <a:srgbClr val="3E3E3E"/>
                </a:solidFill>
                <a:uFill>
                  <a:solidFill>
                    <a:srgbClr val="FFFFFF"/>
                  </a:solidFill>
                </a:uFill>
                <a:latin typeface="Calibri" panose="020F0502020204030204" pitchFamily="34" charset="0"/>
                <a:ea typeface="ＭＳ Ｐゴシック"/>
                <a:cs typeface="Calibri" panose="020F0502020204030204" pitchFamily="34" charset="0"/>
              </a:rPr>
              <a:t>LOINC</a:t>
            </a:r>
            <a:endParaRPr lang="en-US" sz="1800" b="0" strike="noStrike" spc="-1" dirty="0">
              <a:solidFill>
                <a:srgbClr val="000000"/>
              </a:solidFill>
              <a:uFill>
                <a:solidFill>
                  <a:srgbClr val="FFFFFF"/>
                </a:solidFill>
              </a:uFill>
              <a:latin typeface="Calibri" panose="020F0502020204030204" pitchFamily="34" charset="0"/>
              <a:cs typeface="Calibri" panose="020F0502020204030204" pitchFamily="34" charset="0"/>
            </a:endParaRPr>
          </a:p>
          <a:p>
            <a:pPr marL="743040" lvl="1" indent="-285120">
              <a:lnSpc>
                <a:spcPct val="100000"/>
              </a:lnSpc>
              <a:spcBef>
                <a:spcPts val="241"/>
              </a:spcBef>
              <a:buClr>
                <a:srgbClr val="3E3E3E"/>
              </a:buClr>
              <a:buFont typeface="Arial"/>
              <a:buChar char="–"/>
            </a:pPr>
            <a:r>
              <a:rPr lang="en-US" sz="1200" b="0" strike="noStrike" spc="-1" dirty="0">
                <a:solidFill>
                  <a:srgbClr val="3E3E3E"/>
                </a:solidFill>
                <a:uFill>
                  <a:solidFill>
                    <a:srgbClr val="FFFFFF"/>
                  </a:solidFill>
                </a:uFill>
                <a:latin typeface="Calibri" panose="020F0502020204030204" pitchFamily="34" charset="0"/>
                <a:ea typeface="ＭＳ Ｐゴシック"/>
                <a:cs typeface="Calibri" panose="020F0502020204030204" pitchFamily="34" charset="0"/>
              </a:rPr>
              <a:t>labs, vitals signs, clinical documents</a:t>
            </a:r>
            <a:endParaRPr lang="en-US" sz="1800" b="0" strike="noStrike" spc="-1" dirty="0">
              <a:solidFill>
                <a:srgbClr val="000000"/>
              </a:solidFill>
              <a:uFill>
                <a:solidFill>
                  <a:srgbClr val="FFFFFF"/>
                </a:solidFill>
              </a:uFill>
              <a:latin typeface="Calibri" panose="020F0502020204030204" pitchFamily="34" charset="0"/>
              <a:cs typeface="Calibri" panose="020F0502020204030204" pitchFamily="34" charset="0"/>
            </a:endParaRPr>
          </a:p>
          <a:p>
            <a:pPr marL="743040" lvl="1" indent="-285120">
              <a:lnSpc>
                <a:spcPct val="100000"/>
              </a:lnSpc>
              <a:spcBef>
                <a:spcPts val="241"/>
              </a:spcBef>
              <a:buClr>
                <a:srgbClr val="3E3E3E"/>
              </a:buClr>
              <a:buFont typeface="Arial"/>
              <a:buChar char="–"/>
            </a:pPr>
            <a:r>
              <a:rPr lang="en-US" sz="1200" b="0" strike="noStrike" spc="-1" dirty="0">
                <a:solidFill>
                  <a:srgbClr val="3E3E3E"/>
                </a:solidFill>
                <a:uFill>
                  <a:solidFill>
                    <a:srgbClr val="FFFFFF"/>
                  </a:solidFill>
                </a:uFill>
                <a:latin typeface="Calibri" panose="020F0502020204030204" pitchFamily="34" charset="0"/>
                <a:ea typeface="ＭＳ Ｐゴシック"/>
                <a:cs typeface="Calibri" panose="020F0502020204030204" pitchFamily="34" charset="0"/>
              </a:rPr>
              <a:t>187,123 classes</a:t>
            </a:r>
            <a:endParaRPr lang="en-US" sz="1800" b="0" strike="noStrike" spc="-1" dirty="0">
              <a:solidFill>
                <a:srgbClr val="000000"/>
              </a:solidFill>
              <a:uFill>
                <a:solidFill>
                  <a:srgbClr val="FFFFFF"/>
                </a:solidFill>
              </a:uFill>
              <a:latin typeface="Calibri" panose="020F0502020204030204" pitchFamily="34" charset="0"/>
              <a:cs typeface="Calibri" panose="020F0502020204030204" pitchFamily="34" charset="0"/>
            </a:endParaRPr>
          </a:p>
          <a:p>
            <a:pPr>
              <a:lnSpc>
                <a:spcPct val="100000"/>
              </a:lnSpc>
              <a:spcBef>
                <a:spcPts val="281"/>
              </a:spcBef>
            </a:pPr>
            <a:endParaRPr lang="en-US" sz="1800" b="0" strike="noStrike" spc="-1" dirty="0">
              <a:solidFill>
                <a:srgbClr val="000000"/>
              </a:solidFill>
              <a:uFill>
                <a:solidFill>
                  <a:srgbClr val="FFFFFF"/>
                </a:solidFill>
              </a:uFill>
              <a:latin typeface="Calibri" panose="020F0502020204030204" pitchFamily="34" charset="0"/>
              <a:cs typeface="Calibri" panose="020F0502020204030204" pitchFamily="34" charset="0"/>
            </a:endParaRPr>
          </a:p>
          <a:p>
            <a:pPr marL="343080" indent="-342360">
              <a:lnSpc>
                <a:spcPct val="100000"/>
              </a:lnSpc>
              <a:spcBef>
                <a:spcPts val="281"/>
              </a:spcBef>
              <a:buClr>
                <a:srgbClr val="3E3E3E"/>
              </a:buClr>
              <a:buFont typeface="Arial"/>
              <a:buChar char="•"/>
            </a:pPr>
            <a:r>
              <a:rPr lang="en-US" sz="1400" b="1" strike="noStrike" spc="-1" dirty="0">
                <a:solidFill>
                  <a:srgbClr val="3E3E3E"/>
                </a:solidFill>
                <a:uFill>
                  <a:solidFill>
                    <a:srgbClr val="FFFFFF"/>
                  </a:solidFill>
                </a:uFill>
                <a:latin typeface="Calibri" panose="020F0502020204030204" pitchFamily="34" charset="0"/>
                <a:ea typeface="ＭＳ Ｐゴシック"/>
                <a:cs typeface="Calibri" panose="020F0502020204030204" pitchFamily="34" charset="0"/>
              </a:rPr>
              <a:t>ICD-10</a:t>
            </a:r>
            <a:endParaRPr lang="en-US" sz="1800" b="0" strike="noStrike" spc="-1" dirty="0">
              <a:solidFill>
                <a:srgbClr val="000000"/>
              </a:solidFill>
              <a:uFill>
                <a:solidFill>
                  <a:srgbClr val="FFFFFF"/>
                </a:solidFill>
              </a:uFill>
              <a:latin typeface="Calibri" panose="020F0502020204030204" pitchFamily="34" charset="0"/>
              <a:cs typeface="Calibri" panose="020F0502020204030204" pitchFamily="34" charset="0"/>
            </a:endParaRPr>
          </a:p>
          <a:p>
            <a:pPr marL="743040" lvl="1" indent="-285120">
              <a:lnSpc>
                <a:spcPct val="100000"/>
              </a:lnSpc>
              <a:spcBef>
                <a:spcPts val="241"/>
              </a:spcBef>
              <a:buClr>
                <a:srgbClr val="3E3E3E"/>
              </a:buClr>
              <a:buFont typeface="Arial"/>
              <a:buChar char="–"/>
            </a:pPr>
            <a:r>
              <a:rPr lang="en-US" sz="1200" b="0" strike="noStrike" spc="-1" dirty="0">
                <a:solidFill>
                  <a:srgbClr val="3E3E3E"/>
                </a:solidFill>
                <a:uFill>
                  <a:solidFill>
                    <a:srgbClr val="FFFFFF"/>
                  </a:solidFill>
                </a:uFill>
                <a:latin typeface="Calibri" panose="020F0502020204030204" pitchFamily="34" charset="0"/>
                <a:ea typeface="ＭＳ Ｐゴシック"/>
                <a:cs typeface="Calibri" panose="020F0502020204030204" pitchFamily="34" charset="0"/>
              </a:rPr>
              <a:t>disease, epidemiology, billing</a:t>
            </a:r>
            <a:endParaRPr lang="en-US" sz="1800" b="0" strike="noStrike" spc="-1" dirty="0">
              <a:solidFill>
                <a:srgbClr val="000000"/>
              </a:solidFill>
              <a:uFill>
                <a:solidFill>
                  <a:srgbClr val="FFFFFF"/>
                </a:solidFill>
              </a:uFill>
              <a:latin typeface="Calibri" panose="020F0502020204030204" pitchFamily="34" charset="0"/>
              <a:cs typeface="Calibri" panose="020F0502020204030204" pitchFamily="34" charset="0"/>
            </a:endParaRPr>
          </a:p>
          <a:p>
            <a:pPr marL="743040" lvl="1" indent="-285120">
              <a:lnSpc>
                <a:spcPct val="100000"/>
              </a:lnSpc>
              <a:spcBef>
                <a:spcPts val="241"/>
              </a:spcBef>
              <a:buClr>
                <a:srgbClr val="3E3E3E"/>
              </a:buClr>
              <a:buFont typeface="Arial"/>
              <a:buChar char="–"/>
            </a:pPr>
            <a:r>
              <a:rPr lang="en-US" sz="1200" b="0" strike="noStrike" spc="-1" dirty="0">
                <a:solidFill>
                  <a:srgbClr val="3E3E3E"/>
                </a:solidFill>
                <a:uFill>
                  <a:solidFill>
                    <a:srgbClr val="FFFFFF"/>
                  </a:solidFill>
                </a:uFill>
                <a:latin typeface="Calibri" panose="020F0502020204030204" pitchFamily="34" charset="0"/>
                <a:ea typeface="ＭＳ Ｐゴシック"/>
                <a:cs typeface="Calibri" panose="020F0502020204030204" pitchFamily="34" charset="0"/>
              </a:rPr>
              <a:t>12,450 classes</a:t>
            </a:r>
            <a:endParaRPr lang="en-US" sz="1800" b="0" strike="noStrike" spc="-1" dirty="0">
              <a:solidFill>
                <a:srgbClr val="000000"/>
              </a:solidFill>
              <a:uFill>
                <a:solidFill>
                  <a:srgbClr val="FFFFFF"/>
                </a:solidFill>
              </a:uFill>
              <a:latin typeface="Calibri" panose="020F0502020204030204" pitchFamily="34" charset="0"/>
              <a:cs typeface="Calibri" panose="020F0502020204030204" pitchFamily="34" charset="0"/>
            </a:endParaRPr>
          </a:p>
        </p:txBody>
      </p:sp>
      <p:sp>
        <p:nvSpPr>
          <p:cNvPr id="357" name="CustomShape 5"/>
          <p:cNvSpPr/>
          <p:nvPr/>
        </p:nvSpPr>
        <p:spPr>
          <a:xfrm>
            <a:off x="0" y="6629400"/>
            <a:ext cx="2133000" cy="220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fld id="{319200C2-AA0B-4358-8733-8D7A80FB8EDB}" type="slidenum">
              <a:rPr lang="en-US" sz="1200" b="0" strike="noStrike" spc="-1">
                <a:solidFill>
                  <a:srgbClr val="8B8B8B"/>
                </a:solidFill>
                <a:uFill>
                  <a:solidFill>
                    <a:srgbClr val="FFFFFF"/>
                  </a:solidFill>
                </a:uFill>
                <a:latin typeface="Calibri"/>
              </a:rPr>
              <a:t>20</a:t>
            </a:fld>
            <a:endParaRPr lang="en-US" sz="1800" b="0" strike="noStrike" spc="-1">
              <a:solidFill>
                <a:srgbClr val="000000"/>
              </a:solidFill>
              <a:uFill>
                <a:solidFill>
                  <a:srgbClr val="FFFFFF"/>
                </a:solidFill>
              </a:uFill>
              <a:latin typeface="Aria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 name="CustomShape 1"/>
          <p:cNvSpPr/>
          <p:nvPr/>
        </p:nvSpPr>
        <p:spPr>
          <a:xfrm>
            <a:off x="457200" y="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dirty="0">
                <a:solidFill>
                  <a:srgbClr val="1F497D"/>
                </a:solidFill>
                <a:uFill>
                  <a:solidFill>
                    <a:srgbClr val="FFFFFF"/>
                  </a:solidFill>
                </a:uFill>
                <a:latin typeface="Calibri"/>
              </a:rPr>
              <a:t>Where can we get ontologies?</a:t>
            </a:r>
            <a:endParaRPr lang="en-US" sz="1800" b="0" strike="noStrike" spc="-1" dirty="0">
              <a:solidFill>
                <a:srgbClr val="000000"/>
              </a:solidFill>
              <a:uFill>
                <a:solidFill>
                  <a:srgbClr val="FFFFFF"/>
                </a:solidFill>
              </a:uFill>
              <a:latin typeface="Arial"/>
            </a:endParaRPr>
          </a:p>
        </p:txBody>
      </p:sp>
      <p:sp>
        <p:nvSpPr>
          <p:cNvPr id="360" name="CustomShape 3"/>
          <p:cNvSpPr/>
          <p:nvPr/>
        </p:nvSpPr>
        <p:spPr>
          <a:xfrm>
            <a:off x="0" y="6629400"/>
            <a:ext cx="2133000" cy="220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fld id="{BE2E4248-DBD2-4360-AC63-7C2F4D03F79A}" type="slidenum">
              <a:rPr lang="en-US" sz="1200" b="0" strike="noStrike" spc="-1">
                <a:solidFill>
                  <a:srgbClr val="8B8B8B"/>
                </a:solidFill>
                <a:uFill>
                  <a:solidFill>
                    <a:srgbClr val="FFFFFF"/>
                  </a:solidFill>
                </a:uFill>
                <a:latin typeface="Calibri"/>
              </a:rPr>
              <a:t>21</a:t>
            </a:fld>
            <a:endParaRPr lang="en-US" sz="1800" b="0" strike="noStrike" spc="-1">
              <a:solidFill>
                <a:srgbClr val="000000"/>
              </a:solidFill>
              <a:uFill>
                <a:solidFill>
                  <a:srgbClr val="FFFFFF"/>
                </a:solidFill>
              </a:uFill>
              <a:latin typeface="Arial"/>
            </a:endParaRPr>
          </a:p>
        </p:txBody>
      </p:sp>
      <p:pic>
        <p:nvPicPr>
          <p:cNvPr id="361" name="Picture 6"/>
          <p:cNvPicPr/>
          <p:nvPr/>
        </p:nvPicPr>
        <p:blipFill>
          <a:blip r:embed="rId2"/>
          <a:stretch/>
        </p:blipFill>
        <p:spPr>
          <a:xfrm>
            <a:off x="380880" y="2362320"/>
            <a:ext cx="1932840" cy="551880"/>
          </a:xfrm>
          <a:prstGeom prst="rect">
            <a:avLst/>
          </a:prstGeom>
          <a:ln>
            <a:noFill/>
          </a:ln>
        </p:spPr>
      </p:pic>
      <p:pic>
        <p:nvPicPr>
          <p:cNvPr id="362" name="Picture 7"/>
          <p:cNvPicPr/>
          <p:nvPr/>
        </p:nvPicPr>
        <p:blipFill>
          <a:blip r:embed="rId3"/>
          <a:stretch/>
        </p:blipFill>
        <p:spPr>
          <a:xfrm>
            <a:off x="304920" y="3048120"/>
            <a:ext cx="4266360" cy="2527920"/>
          </a:xfrm>
          <a:prstGeom prst="rect">
            <a:avLst/>
          </a:prstGeom>
          <a:ln>
            <a:noFill/>
          </a:ln>
        </p:spPr>
      </p:pic>
      <p:pic>
        <p:nvPicPr>
          <p:cNvPr id="363" name="Picture 8"/>
          <p:cNvPicPr/>
          <p:nvPr/>
        </p:nvPicPr>
        <p:blipFill>
          <a:blip r:embed="rId4"/>
          <a:stretch/>
        </p:blipFill>
        <p:spPr>
          <a:xfrm>
            <a:off x="4648320" y="1981080"/>
            <a:ext cx="1085040" cy="904320"/>
          </a:xfrm>
          <a:prstGeom prst="rect">
            <a:avLst/>
          </a:prstGeom>
          <a:ln>
            <a:noFill/>
          </a:ln>
        </p:spPr>
      </p:pic>
      <p:pic>
        <p:nvPicPr>
          <p:cNvPr id="364" name="Picture 9"/>
          <p:cNvPicPr/>
          <p:nvPr/>
        </p:nvPicPr>
        <p:blipFill>
          <a:blip r:embed="rId5"/>
          <a:stretch/>
        </p:blipFill>
        <p:spPr>
          <a:xfrm>
            <a:off x="5810400" y="2309760"/>
            <a:ext cx="3144960" cy="315000"/>
          </a:xfrm>
          <a:prstGeom prst="rect">
            <a:avLst/>
          </a:prstGeom>
          <a:ln>
            <a:noFill/>
          </a:ln>
        </p:spPr>
      </p:pic>
      <p:pic>
        <p:nvPicPr>
          <p:cNvPr id="365" name="Picture 10"/>
          <p:cNvPicPr/>
          <p:nvPr/>
        </p:nvPicPr>
        <p:blipFill>
          <a:blip r:embed="rId6"/>
          <a:stretch/>
        </p:blipFill>
        <p:spPr>
          <a:xfrm>
            <a:off x="4572000" y="2914560"/>
            <a:ext cx="4347360" cy="3687480"/>
          </a:xfrm>
          <a:prstGeom prst="rect">
            <a:avLst/>
          </a:prstGeom>
          <a:ln>
            <a:noFill/>
          </a:ln>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6" name="CustomShape 1"/>
          <p:cNvSpPr/>
          <p:nvPr/>
        </p:nvSpPr>
        <p:spPr>
          <a:xfrm>
            <a:off x="457200" y="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1F497D"/>
                </a:solidFill>
                <a:uFill>
                  <a:solidFill>
                    <a:srgbClr val="FFFFFF"/>
                  </a:solidFill>
                </a:uFill>
                <a:latin typeface="Calibri"/>
              </a:rPr>
              <a:t>Formalization</a:t>
            </a:r>
            <a:endParaRPr lang="en-US" sz="1800" b="0" strike="noStrike" spc="-1">
              <a:solidFill>
                <a:srgbClr val="000000"/>
              </a:solidFill>
              <a:uFill>
                <a:solidFill>
                  <a:srgbClr val="FFFFFF"/>
                </a:solidFill>
              </a:uFill>
              <a:latin typeface="Arial"/>
            </a:endParaRPr>
          </a:p>
        </p:txBody>
      </p:sp>
      <p:sp>
        <p:nvSpPr>
          <p:cNvPr id="367"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95000"/>
              </a:lnSpc>
              <a:buClr>
                <a:srgbClr val="000000"/>
              </a:buClr>
              <a:buFont typeface="Arial"/>
              <a:buChar char="•"/>
            </a:pPr>
            <a:r>
              <a:rPr lang="en-US" sz="3200" b="0" strike="noStrike" spc="-1">
                <a:solidFill>
                  <a:srgbClr val="000000"/>
                </a:solidFill>
                <a:uFill>
                  <a:solidFill>
                    <a:srgbClr val="FFFFFF"/>
                  </a:solidFill>
                </a:uFill>
                <a:latin typeface="Calibri"/>
                <a:ea typeface="AR PL UMing HK"/>
              </a:rPr>
              <a:t>Formalization is the process by which we </a:t>
            </a:r>
            <a:r>
              <a:rPr lang="en-US" sz="3200" b="1" strike="noStrike" spc="-1">
                <a:solidFill>
                  <a:srgbClr val="000000"/>
                </a:solidFill>
                <a:uFill>
                  <a:solidFill>
                    <a:srgbClr val="FFFFFF"/>
                  </a:solidFill>
                </a:uFill>
                <a:latin typeface="Calibri"/>
                <a:ea typeface="AR PL UMing HK"/>
              </a:rPr>
              <a:t>map a conceptualization into a logical representation.</a:t>
            </a:r>
            <a:endParaRPr lang="en-US" sz="1800" b="0" strike="noStrike" spc="-1">
              <a:solidFill>
                <a:srgbClr val="000000"/>
              </a:solidFill>
              <a:uFill>
                <a:solidFill>
                  <a:srgbClr val="FFFFFF"/>
                </a:solidFill>
              </a:uFill>
              <a:latin typeface="Arial"/>
            </a:endParaRPr>
          </a:p>
          <a:p>
            <a:pPr marL="343080" indent="-342360">
              <a:lnSpc>
                <a:spcPct val="95000"/>
              </a:lnSpc>
            </a:pPr>
            <a:endParaRPr lang="en-US" sz="1800" b="0" strike="noStrike" spc="-1">
              <a:solidFill>
                <a:srgbClr val="000000"/>
              </a:solidFill>
              <a:uFill>
                <a:solidFill>
                  <a:srgbClr val="FFFFFF"/>
                </a:solidFill>
              </a:uFill>
              <a:latin typeface="Arial"/>
            </a:endParaRPr>
          </a:p>
          <a:p>
            <a:pPr marL="343080" indent="-342360">
              <a:lnSpc>
                <a:spcPct val="95000"/>
              </a:lnSpc>
              <a:buClr>
                <a:srgbClr val="000000"/>
              </a:buClr>
              <a:buFont typeface="Arial"/>
              <a:buChar char="•"/>
            </a:pPr>
            <a:r>
              <a:rPr lang="en-US" sz="3200" b="0" strike="noStrike" spc="-1">
                <a:solidFill>
                  <a:srgbClr val="000000"/>
                </a:solidFill>
                <a:uFill>
                  <a:solidFill>
                    <a:srgbClr val="FFFFFF"/>
                  </a:solidFill>
                </a:uFill>
                <a:latin typeface="Calibri"/>
                <a:ea typeface="AR PL UMing HK"/>
              </a:rPr>
              <a:t>We </a:t>
            </a:r>
            <a:r>
              <a:rPr lang="en-US" sz="3200" b="0" i="1" strike="noStrike" spc="-1">
                <a:solidFill>
                  <a:srgbClr val="000000"/>
                </a:solidFill>
                <a:uFill>
                  <a:solidFill>
                    <a:srgbClr val="FFFFFF"/>
                  </a:solidFill>
                </a:uFill>
                <a:latin typeface="Calibri"/>
                <a:ea typeface="AR PL UMing HK"/>
              </a:rPr>
              <a:t>logically</a:t>
            </a:r>
            <a:r>
              <a:rPr lang="en-US" sz="3200" b="0" strike="noStrike" spc="-1">
                <a:solidFill>
                  <a:srgbClr val="000000"/>
                </a:solidFill>
                <a:uFill>
                  <a:solidFill>
                    <a:srgbClr val="FFFFFF"/>
                  </a:solidFill>
                </a:uFill>
                <a:latin typeface="Calibri"/>
                <a:ea typeface="AR PL UMing HK"/>
              </a:rPr>
              <a:t> combine the terms to form </a:t>
            </a:r>
            <a:r>
              <a:rPr lang="en-US" sz="3200" b="1" strike="noStrike" spc="-1">
                <a:solidFill>
                  <a:srgbClr val="000000"/>
                </a:solidFill>
                <a:uFill>
                  <a:solidFill>
                    <a:srgbClr val="FFFFFF"/>
                  </a:solidFill>
                </a:uFill>
                <a:latin typeface="Calibri"/>
                <a:ea typeface="AR PL UMing HK"/>
              </a:rPr>
              <a:t>expressions</a:t>
            </a:r>
            <a:r>
              <a:rPr lang="en-US" sz="3200" b="0" strike="noStrike" spc="-1">
                <a:solidFill>
                  <a:srgbClr val="000000"/>
                </a:solidFill>
                <a:uFill>
                  <a:solidFill>
                    <a:srgbClr val="FFFFFF"/>
                  </a:solidFill>
                </a:uFill>
                <a:latin typeface="Calibri"/>
                <a:ea typeface="AR PL UMing HK"/>
              </a:rPr>
              <a:t>, which have an </a:t>
            </a:r>
            <a:r>
              <a:rPr lang="en-US" sz="3200" b="0" i="1" strike="noStrike" spc="-1">
                <a:solidFill>
                  <a:srgbClr val="000000"/>
                </a:solidFill>
                <a:uFill>
                  <a:solidFill>
                    <a:srgbClr val="FFFFFF"/>
                  </a:solidFill>
                </a:uFill>
                <a:latin typeface="Calibri"/>
                <a:ea typeface="AR PL UMing HK"/>
              </a:rPr>
              <a:t>unambiguous</a:t>
            </a:r>
            <a:r>
              <a:rPr lang="en-US" sz="3200" b="0" strike="noStrike" spc="-1">
                <a:solidFill>
                  <a:srgbClr val="000000"/>
                </a:solidFill>
                <a:uFill>
                  <a:solidFill>
                    <a:srgbClr val="FFFFFF"/>
                  </a:solidFill>
                </a:uFill>
                <a:latin typeface="Calibri"/>
                <a:ea typeface="AR PL UMing HK"/>
              </a:rPr>
              <a:t> interpretation, and hence can be </a:t>
            </a:r>
            <a:r>
              <a:rPr lang="en-US" sz="3200" b="1" strike="noStrike" spc="-1">
                <a:solidFill>
                  <a:srgbClr val="000000"/>
                </a:solidFill>
                <a:uFill>
                  <a:solidFill>
                    <a:srgbClr val="FFFFFF"/>
                  </a:solidFill>
                </a:uFill>
                <a:latin typeface="Calibri"/>
                <a:ea typeface="AR PL UMing HK"/>
              </a:rPr>
              <a:t>automatically reasoned </a:t>
            </a:r>
            <a:r>
              <a:rPr lang="en-US" sz="3200" b="0" strike="noStrike" spc="-1">
                <a:solidFill>
                  <a:srgbClr val="000000"/>
                </a:solidFill>
                <a:uFill>
                  <a:solidFill>
                    <a:srgbClr val="FFFFFF"/>
                  </a:solidFill>
                </a:uFill>
                <a:latin typeface="Calibri"/>
                <a:ea typeface="AR PL UMing HK"/>
              </a:rPr>
              <a:t>about.</a:t>
            </a:r>
            <a:endParaRPr lang="en-US" sz="1800" b="0" strike="noStrike" spc="-1">
              <a:solidFill>
                <a:srgbClr val="000000"/>
              </a:solidFill>
              <a:uFill>
                <a:solidFill>
                  <a:srgbClr val="FFFFFF"/>
                </a:solidFill>
              </a:uFill>
              <a:latin typeface="Arial"/>
            </a:endParaRPr>
          </a:p>
          <a:p>
            <a:pPr>
              <a:lnSpc>
                <a:spcPct val="100000"/>
              </a:lnSpc>
              <a:spcBef>
                <a:spcPts val="641"/>
              </a:spcBef>
            </a:pPr>
            <a:endParaRPr lang="en-US" sz="1800" b="0" strike="noStrike" spc="-1">
              <a:solidFill>
                <a:srgbClr val="000000"/>
              </a:solidFill>
              <a:uFill>
                <a:solidFill>
                  <a:srgbClr val="FFFFFF"/>
                </a:solidFill>
              </a:uFill>
              <a:latin typeface="Arial"/>
            </a:endParaRPr>
          </a:p>
        </p:txBody>
      </p:sp>
      <p:sp>
        <p:nvSpPr>
          <p:cNvPr id="369" name="CustomShape 4"/>
          <p:cNvSpPr/>
          <p:nvPr/>
        </p:nvSpPr>
        <p:spPr>
          <a:xfrm>
            <a:off x="0" y="6629400"/>
            <a:ext cx="2133000" cy="220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fld id="{D2AFECC0-EA94-4524-9A70-C755E6414C17}" type="slidenum">
              <a:rPr lang="en-US" sz="1200" b="0" strike="noStrike" spc="-1">
                <a:solidFill>
                  <a:srgbClr val="8B8B8B"/>
                </a:solidFill>
                <a:uFill>
                  <a:solidFill>
                    <a:srgbClr val="FFFFFF"/>
                  </a:solidFill>
                </a:uFill>
                <a:latin typeface="Calibri"/>
              </a:rPr>
              <a:t>22</a:t>
            </a:fld>
            <a:endParaRPr lang="en-US" sz="1800" b="0" strike="noStrike" spc="-1">
              <a:solidFill>
                <a:srgbClr val="000000"/>
              </a:solidFill>
              <a:uFill>
                <a:solidFill>
                  <a:srgbClr val="FFFFFF"/>
                </a:solidFill>
              </a:uFill>
              <a:latin typeface="Aria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0" name="CustomShape 1"/>
          <p:cNvSpPr/>
          <p:nvPr/>
        </p:nvSpPr>
        <p:spPr>
          <a:xfrm>
            <a:off x="457200" y="0"/>
            <a:ext cx="8228880" cy="1447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r>
              <a:rPr lang="en-US" sz="3600" b="1" strike="noStrike" spc="-1">
                <a:solidFill>
                  <a:srgbClr val="1F497D"/>
                </a:solidFill>
                <a:uFill>
                  <a:solidFill>
                    <a:srgbClr val="FFFFFF"/>
                  </a:solidFill>
                </a:uFill>
                <a:latin typeface="Calibri"/>
              </a:rPr>
              <a:t>Logic-Based Ontologies </a:t>
            </a:r>
            <a:endParaRPr lang="en-US" sz="1800" b="0" strike="noStrike" spc="-1">
              <a:solidFill>
                <a:srgbClr val="000000"/>
              </a:solidFill>
              <a:uFill>
                <a:solidFill>
                  <a:srgbClr val="FFFFFF"/>
                </a:solidFill>
              </a:uFill>
              <a:latin typeface="Arial"/>
            </a:endParaRPr>
          </a:p>
          <a:p>
            <a:pPr algn="ctr">
              <a:lnSpc>
                <a:spcPct val="100000"/>
              </a:lnSpc>
            </a:pPr>
            <a:r>
              <a:rPr lang="en-US" sz="3600" b="1" strike="noStrike" spc="-1">
                <a:solidFill>
                  <a:srgbClr val="1F497D"/>
                </a:solidFill>
                <a:uFill>
                  <a:solidFill>
                    <a:srgbClr val="FFFFFF"/>
                  </a:solidFill>
                </a:uFill>
                <a:latin typeface="Calibri"/>
              </a:rPr>
              <a:t>Can Be Constructed From </a:t>
            </a:r>
            <a:r>
              <a:rPr lang="en-US" sz="3600" b="1" i="1" strike="noStrike" spc="-1">
                <a:solidFill>
                  <a:srgbClr val="1F497D"/>
                </a:solidFill>
                <a:uFill>
                  <a:solidFill>
                    <a:srgbClr val="FFFFFF"/>
                  </a:solidFill>
                </a:uFill>
                <a:latin typeface="Calibri"/>
              </a:rPr>
              <a:t>Concept and relation</a:t>
            </a:r>
            <a:r>
              <a:rPr lang="en-US" sz="3600" b="1" strike="noStrike" spc="-1">
                <a:solidFill>
                  <a:srgbClr val="1F497D"/>
                </a:solidFill>
                <a:uFill>
                  <a:solidFill>
                    <a:srgbClr val="FFFFFF"/>
                  </a:solidFill>
                </a:uFill>
                <a:latin typeface="Calibri"/>
              </a:rPr>
              <a:t> Lego</a:t>
            </a:r>
            <a:endParaRPr lang="en-US" sz="1800" b="0" strike="noStrike" spc="-1">
              <a:solidFill>
                <a:srgbClr val="000000"/>
              </a:solidFill>
              <a:uFill>
                <a:solidFill>
                  <a:srgbClr val="FFFFFF"/>
                </a:solidFill>
              </a:uFill>
              <a:latin typeface="Arial"/>
            </a:endParaRPr>
          </a:p>
        </p:txBody>
      </p:sp>
      <p:pic>
        <p:nvPicPr>
          <p:cNvPr id="371" name="Picture 4"/>
          <p:cNvPicPr/>
          <p:nvPr/>
        </p:nvPicPr>
        <p:blipFill>
          <a:blip r:embed="rId3"/>
          <a:srcRect t="15999" b="15999"/>
          <a:stretch/>
        </p:blipFill>
        <p:spPr>
          <a:xfrm>
            <a:off x="1752480" y="1676520"/>
            <a:ext cx="5104800" cy="3471120"/>
          </a:xfrm>
          <a:prstGeom prst="rect">
            <a:avLst/>
          </a:prstGeom>
          <a:ln>
            <a:noFill/>
          </a:ln>
        </p:spPr>
      </p:pic>
      <p:sp>
        <p:nvSpPr>
          <p:cNvPr id="373" name="CustomShape 3"/>
          <p:cNvSpPr/>
          <p:nvPr/>
        </p:nvSpPr>
        <p:spPr>
          <a:xfrm>
            <a:off x="0" y="6629400"/>
            <a:ext cx="2133000" cy="220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fld id="{2F2533D3-7E98-45C2-8B63-A340B70AC691}" type="slidenum">
              <a:rPr lang="en-US" sz="1200" b="0" strike="noStrike" spc="-1">
                <a:solidFill>
                  <a:srgbClr val="8B8B8B"/>
                </a:solidFill>
                <a:uFill>
                  <a:solidFill>
                    <a:srgbClr val="FFFFFF"/>
                  </a:solidFill>
                </a:uFill>
                <a:latin typeface="Calibri"/>
              </a:rPr>
              <a:t>23</a:t>
            </a:fld>
            <a:endParaRPr lang="en-US" sz="1800" b="0" strike="noStrike" spc="-1">
              <a:solidFill>
                <a:srgbClr val="000000"/>
              </a:solidFill>
              <a:uFill>
                <a:solidFill>
                  <a:srgbClr val="FFFFFF"/>
                </a:solidFill>
              </a:uFill>
              <a:latin typeface="Aria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1" name="Picture 1"/>
          <p:cNvPicPr/>
          <p:nvPr/>
        </p:nvPicPr>
        <p:blipFill>
          <a:blip r:embed="rId3"/>
          <a:srcRect b="1546"/>
          <a:stretch/>
        </p:blipFill>
        <p:spPr>
          <a:xfrm>
            <a:off x="1800" y="0"/>
            <a:ext cx="9140040" cy="6857280"/>
          </a:xfrm>
          <a:prstGeom prst="rect">
            <a:avLst/>
          </a:prstGeom>
          <a:ln>
            <a:noFill/>
          </a:ln>
        </p:spPr>
      </p:pic>
      <p:sp>
        <p:nvSpPr>
          <p:cNvPr id="382" name="CustomShape 1"/>
          <p:cNvSpPr/>
          <p:nvPr/>
        </p:nvSpPr>
        <p:spPr>
          <a:xfrm>
            <a:off x="77400" y="0"/>
            <a:ext cx="8899920" cy="694800"/>
          </a:xfrm>
          <a:prstGeom prst="rect">
            <a:avLst/>
          </a:prstGeom>
          <a:noFill/>
          <a:ln>
            <a:noFill/>
          </a:ln>
          <a:effectLst>
            <a:outerShdw dist="37674" dir="2700000">
              <a:srgbClr val="000000">
                <a:alpha val="43000"/>
              </a:srgbClr>
            </a:outerShdw>
          </a:effectLst>
        </p:spPr>
        <p:style>
          <a:lnRef idx="0">
            <a:scrgbClr r="0" g="0" b="0"/>
          </a:lnRef>
          <a:fillRef idx="0">
            <a:scrgbClr r="0" g="0" b="0"/>
          </a:fillRef>
          <a:effectRef idx="0">
            <a:scrgbClr r="0" g="0" b="0"/>
          </a:effectRef>
          <a:fontRef idx="minor"/>
        </p:style>
        <p:txBody>
          <a:bodyPr lIns="91080" tIns="45000" rIns="91080" bIns="45000"/>
          <a:lstStyle/>
          <a:p>
            <a:pPr>
              <a:lnSpc>
                <a:spcPct val="100000"/>
              </a:lnSpc>
            </a:pPr>
            <a:r>
              <a:rPr lang="en-US" sz="3959" b="1" strike="noStrike" spc="-1">
                <a:solidFill>
                  <a:srgbClr val="1F497D"/>
                </a:solidFill>
                <a:uFill>
                  <a:solidFill>
                    <a:srgbClr val="FFFFFF"/>
                  </a:solidFill>
                </a:uFill>
                <a:latin typeface="Times New Roman"/>
                <a:ea typeface="DejaVu Sans"/>
              </a:rPr>
              <a:t>Have you heard of OWL?</a:t>
            </a:r>
            <a:endParaRPr lang="en-US" sz="1800" b="0" strike="noStrike" spc="-1">
              <a:solidFill>
                <a:srgbClr val="000000"/>
              </a:solidFill>
              <a:uFill>
                <a:solidFill>
                  <a:srgbClr val="FFFFFF"/>
                </a:solidFill>
              </a:uFill>
              <a:latin typeface="Arial"/>
            </a:endParaRPr>
          </a:p>
        </p:txBody>
      </p:sp>
      <p:sp>
        <p:nvSpPr>
          <p:cNvPr id="383" name="CustomShape 2"/>
          <p:cNvSpPr/>
          <p:nvPr/>
        </p:nvSpPr>
        <p:spPr>
          <a:xfrm rot="1233000">
            <a:off x="5522040" y="2290680"/>
            <a:ext cx="759240" cy="1456200"/>
          </a:xfrm>
          <a:prstGeom prst="rect">
            <a:avLst/>
          </a:prstGeom>
          <a:solidFill>
            <a:srgbClr val="BFBFBF"/>
          </a:solidFill>
          <a:ln w="25560">
            <a:noFill/>
          </a:ln>
        </p:spPr>
        <p:style>
          <a:lnRef idx="0">
            <a:scrgbClr r="0" g="0" b="0"/>
          </a:lnRef>
          <a:fillRef idx="0">
            <a:scrgbClr r="0" g="0" b="0"/>
          </a:fillRef>
          <a:effectRef idx="0">
            <a:scrgbClr r="0" g="0" b="0"/>
          </a:effectRef>
          <a:fontRef idx="minor"/>
        </p:style>
      </p:sp>
      <p:sp>
        <p:nvSpPr>
          <p:cNvPr id="384" name="CustomShape 3"/>
          <p:cNvSpPr/>
          <p:nvPr/>
        </p:nvSpPr>
        <p:spPr>
          <a:xfrm rot="883800">
            <a:off x="5892120" y="2366280"/>
            <a:ext cx="817920" cy="877680"/>
          </a:xfrm>
          <a:prstGeom prst="rect">
            <a:avLst/>
          </a:prstGeom>
          <a:solidFill>
            <a:srgbClr val="BFBFBF"/>
          </a:solidFill>
          <a:ln w="25560">
            <a:noFill/>
          </a:ln>
        </p:spPr>
        <p:style>
          <a:lnRef idx="0">
            <a:scrgbClr r="0" g="0" b="0"/>
          </a:lnRef>
          <a:fillRef idx="0">
            <a:scrgbClr r="0" g="0" b="0"/>
          </a:fillRef>
          <a:effectRef idx="0">
            <a:scrgbClr r="0" g="0" b="0"/>
          </a:effectRef>
          <a:fontRef idx="minor"/>
        </p:style>
      </p:sp>
      <p:pic>
        <p:nvPicPr>
          <p:cNvPr id="385" name="Picture 2"/>
          <p:cNvPicPr/>
          <p:nvPr/>
        </p:nvPicPr>
        <p:blipFill>
          <a:blip r:embed="rId4"/>
          <a:stretch/>
        </p:blipFill>
        <p:spPr>
          <a:xfrm rot="1010400">
            <a:off x="5692680" y="2377440"/>
            <a:ext cx="739080" cy="1184760"/>
          </a:xfrm>
          <a:prstGeom prst="rect">
            <a:avLst/>
          </a:prstGeom>
          <a:ln>
            <a:noFill/>
          </a:ln>
        </p:spPr>
      </p:pic>
      <p:sp>
        <p:nvSpPr>
          <p:cNvPr id="387" name="CustomShape 5"/>
          <p:cNvSpPr/>
          <p:nvPr/>
        </p:nvSpPr>
        <p:spPr>
          <a:xfrm>
            <a:off x="0" y="6629400"/>
            <a:ext cx="2133000" cy="220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fld id="{67C4A628-ECBD-4ACD-8440-FC7FC3474F32}" type="slidenum">
              <a:rPr lang="en-US" sz="1200" b="0" strike="noStrike" spc="-1">
                <a:solidFill>
                  <a:srgbClr val="8B8B8B"/>
                </a:solidFill>
                <a:uFill>
                  <a:solidFill>
                    <a:srgbClr val="FFFFFF"/>
                  </a:solidFill>
                </a:uFill>
                <a:latin typeface="Calibri"/>
              </a:rPr>
              <a:t>24</a:t>
            </a:fld>
            <a:endParaRPr lang="en-US" sz="1800" b="0" strike="noStrike" spc="-1">
              <a:solidFill>
                <a:srgbClr val="000000"/>
              </a:solidFill>
              <a:uFill>
                <a:solidFill>
                  <a:srgbClr val="FFFFFF"/>
                </a:solidFill>
              </a:uFill>
              <a:latin typeface="Aria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4" name="CustomShape 1"/>
          <p:cNvSpPr/>
          <p:nvPr/>
        </p:nvSpPr>
        <p:spPr>
          <a:xfrm>
            <a:off x="457200" y="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r>
              <a:rPr lang="en-US" sz="3600" b="1" strike="noStrike" spc="-1">
                <a:solidFill>
                  <a:srgbClr val="1F497D"/>
                </a:solidFill>
                <a:uFill>
                  <a:solidFill>
                    <a:srgbClr val="FFFFFF"/>
                  </a:solidFill>
                </a:uFill>
                <a:latin typeface="Calibri"/>
              </a:rPr>
              <a:t>Description logics </a:t>
            </a:r>
            <a:r>
              <a:rPr lang="en-US" sz="3600" b="0" strike="noStrike" spc="-1">
                <a:solidFill>
                  <a:srgbClr val="1F497D"/>
                </a:solidFill>
                <a:uFill>
                  <a:solidFill>
                    <a:srgbClr val="FFFFFF"/>
                  </a:solidFill>
                </a:uFill>
                <a:latin typeface="Calibri"/>
              </a:rPr>
              <a:t>offer the building blocks </a:t>
            </a:r>
            <a:endParaRPr lang="en-US" sz="1800" b="0" strike="noStrike" spc="-1">
              <a:solidFill>
                <a:srgbClr val="000000"/>
              </a:solidFill>
              <a:uFill>
                <a:solidFill>
                  <a:srgbClr val="FFFFFF"/>
                </a:solidFill>
              </a:uFill>
              <a:latin typeface="Arial"/>
            </a:endParaRPr>
          </a:p>
          <a:p>
            <a:pPr algn="ctr">
              <a:lnSpc>
                <a:spcPct val="100000"/>
              </a:lnSpc>
            </a:pPr>
            <a:r>
              <a:rPr lang="en-US" sz="3600" b="0" strike="noStrike" spc="-1">
                <a:solidFill>
                  <a:srgbClr val="1F497D"/>
                </a:solidFill>
                <a:uFill>
                  <a:solidFill>
                    <a:srgbClr val="FFFFFF"/>
                  </a:solidFill>
                </a:uFill>
                <a:latin typeface="Calibri"/>
              </a:rPr>
              <a:t>for constructing </a:t>
            </a:r>
            <a:r>
              <a:rPr lang="en-US" sz="3600" b="0" i="1" strike="noStrike" spc="-1">
                <a:solidFill>
                  <a:srgbClr val="1F497D"/>
                </a:solidFill>
                <a:uFill>
                  <a:solidFill>
                    <a:srgbClr val="FFFFFF"/>
                  </a:solidFill>
                </a:uFill>
                <a:latin typeface="Calibri"/>
              </a:rPr>
              <a:t>computable</a:t>
            </a:r>
            <a:r>
              <a:rPr lang="en-US" sz="3600" b="0" strike="noStrike" spc="-1">
                <a:solidFill>
                  <a:srgbClr val="1F497D"/>
                </a:solidFill>
                <a:uFill>
                  <a:solidFill>
                    <a:srgbClr val="FFFFFF"/>
                  </a:solidFill>
                </a:uFill>
                <a:latin typeface="Calibri"/>
              </a:rPr>
              <a:t> ontologies</a:t>
            </a:r>
            <a:endParaRPr lang="en-US" sz="1800" b="0" strike="noStrike" spc="-1">
              <a:solidFill>
                <a:srgbClr val="000000"/>
              </a:solidFill>
              <a:uFill>
                <a:solidFill>
                  <a:srgbClr val="FFFFFF"/>
                </a:solidFill>
              </a:uFill>
              <a:latin typeface="Arial"/>
            </a:endParaRPr>
          </a:p>
        </p:txBody>
      </p:sp>
      <p:sp>
        <p:nvSpPr>
          <p:cNvPr id="375" name="CustomShape 2"/>
          <p:cNvSpPr/>
          <p:nvPr/>
        </p:nvSpPr>
        <p:spPr>
          <a:xfrm>
            <a:off x="-95068" y="4114799"/>
            <a:ext cx="6110640" cy="2462743"/>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80000"/>
              </a:lnSpc>
              <a:spcBef>
                <a:spcPts val="479"/>
              </a:spcBef>
            </a:pPr>
            <a:r>
              <a:rPr lang="en-US" sz="2400" b="0" strike="noStrike" spc="-1" dirty="0">
                <a:solidFill>
                  <a:srgbClr val="000000"/>
                </a:solidFill>
                <a:uFill>
                  <a:solidFill>
                    <a:srgbClr val="FFFFFF"/>
                  </a:solidFill>
                </a:uFill>
                <a:latin typeface="Calibri"/>
              </a:rPr>
              <a:t>	‘</a:t>
            </a:r>
            <a:r>
              <a:rPr lang="en-US" sz="2400" b="1" strike="noStrike" spc="-1" dirty="0">
                <a:solidFill>
                  <a:srgbClr val="000000"/>
                </a:solidFill>
                <a:uFill>
                  <a:solidFill>
                    <a:srgbClr val="FFFFFF"/>
                  </a:solidFill>
                </a:uFill>
                <a:latin typeface="Calibri"/>
              </a:rPr>
              <a:t>transcription factor</a:t>
            </a:r>
            <a:r>
              <a:rPr lang="en-US" sz="2400" b="1" i="1" strike="noStrike" spc="-1" dirty="0">
                <a:solidFill>
                  <a:srgbClr val="000000"/>
                </a:solidFill>
                <a:uFill>
                  <a:solidFill>
                    <a:srgbClr val="FFFFFF"/>
                  </a:solidFill>
                </a:uFill>
                <a:latin typeface="Calibri"/>
              </a:rPr>
              <a:t>’ </a:t>
            </a:r>
            <a:endParaRPr lang="en-US" sz="1800" b="0" strike="noStrike" spc="-1" dirty="0">
              <a:solidFill>
                <a:srgbClr val="000000"/>
              </a:solidFill>
              <a:uFill>
                <a:solidFill>
                  <a:srgbClr val="FFFFFF"/>
                </a:solidFill>
              </a:uFill>
              <a:latin typeface="Arial"/>
            </a:endParaRPr>
          </a:p>
          <a:p>
            <a:pPr marL="343080" indent="-342360">
              <a:lnSpc>
                <a:spcPct val="80000"/>
              </a:lnSpc>
              <a:spcBef>
                <a:spcPts val="479"/>
              </a:spcBef>
            </a:pPr>
            <a:r>
              <a:rPr lang="en-US" sz="2400" b="1" i="1" strike="noStrike" spc="-1" dirty="0">
                <a:solidFill>
                  <a:srgbClr val="000000"/>
                </a:solidFill>
                <a:uFill>
                  <a:solidFill>
                    <a:srgbClr val="FFFFFF"/>
                  </a:solidFill>
                </a:uFill>
                <a:latin typeface="Calibri"/>
              </a:rPr>
              <a:t>	</a:t>
            </a:r>
            <a:r>
              <a:rPr lang="en-US" sz="2400" b="1" i="1" strike="noStrike" spc="-1" dirty="0" err="1">
                <a:solidFill>
                  <a:srgbClr val="000000"/>
                </a:solidFill>
                <a:uFill>
                  <a:solidFill>
                    <a:srgbClr val="FFFFFF"/>
                  </a:solidFill>
                </a:uFill>
                <a:latin typeface="Calibri"/>
              </a:rPr>
              <a:t>equivalentTo</a:t>
            </a:r>
            <a:endParaRPr lang="en-US" sz="1800" b="0" strike="noStrike" spc="-1" dirty="0">
              <a:solidFill>
                <a:srgbClr val="000000"/>
              </a:solidFill>
              <a:uFill>
                <a:solidFill>
                  <a:srgbClr val="FFFFFF"/>
                </a:solidFill>
              </a:uFill>
              <a:latin typeface="Arial"/>
            </a:endParaRPr>
          </a:p>
          <a:p>
            <a:pPr marL="343080" indent="-342360">
              <a:lnSpc>
                <a:spcPct val="80000"/>
              </a:lnSpc>
              <a:spcBef>
                <a:spcPts val="479"/>
              </a:spcBef>
            </a:pPr>
            <a:r>
              <a:rPr lang="en-US" sz="2400" b="1" i="1" strike="noStrike" spc="-1" dirty="0">
                <a:solidFill>
                  <a:srgbClr val="000000"/>
                </a:solidFill>
                <a:uFill>
                  <a:solidFill>
                    <a:srgbClr val="FFFFFF"/>
                  </a:solidFill>
                </a:uFill>
                <a:latin typeface="Calibri"/>
              </a:rPr>
              <a:t>	‘protein’ </a:t>
            </a:r>
            <a:endParaRPr lang="en-US" sz="1800" b="0" strike="noStrike" spc="-1" dirty="0">
              <a:solidFill>
                <a:srgbClr val="000000"/>
              </a:solidFill>
              <a:uFill>
                <a:solidFill>
                  <a:srgbClr val="FFFFFF"/>
                </a:solidFill>
              </a:uFill>
              <a:latin typeface="Arial"/>
            </a:endParaRPr>
          </a:p>
          <a:p>
            <a:pPr marL="343080" indent="-342360">
              <a:lnSpc>
                <a:spcPct val="80000"/>
              </a:lnSpc>
              <a:spcBef>
                <a:spcPts val="479"/>
              </a:spcBef>
            </a:pPr>
            <a:r>
              <a:rPr lang="en-US" sz="2400" b="1" i="1" strike="noStrike" spc="-1" dirty="0">
                <a:solidFill>
                  <a:srgbClr val="000000"/>
                </a:solidFill>
                <a:uFill>
                  <a:solidFill>
                    <a:srgbClr val="FFFFFF"/>
                  </a:solidFill>
                </a:uFill>
                <a:latin typeface="Calibri"/>
              </a:rPr>
              <a:t>        </a:t>
            </a:r>
            <a:r>
              <a:rPr lang="en-US" sz="2400" b="0" i="1" strike="noStrike" spc="-1" dirty="0">
                <a:solidFill>
                  <a:srgbClr val="000000"/>
                </a:solidFill>
                <a:uFill>
                  <a:solidFill>
                    <a:srgbClr val="FFFFFF"/>
                  </a:solidFill>
                </a:uFill>
                <a:latin typeface="Calibri"/>
              </a:rPr>
              <a:t>that </a:t>
            </a:r>
            <a:r>
              <a:rPr lang="en-US" sz="2400" b="1" i="1" strike="noStrike" spc="-1" dirty="0">
                <a:solidFill>
                  <a:srgbClr val="000000"/>
                </a:solidFill>
                <a:uFill>
                  <a:solidFill>
                    <a:srgbClr val="FFFFFF"/>
                  </a:solidFill>
                </a:uFill>
                <a:latin typeface="Calibri"/>
              </a:rPr>
              <a:t>‘binds to’ </a:t>
            </a:r>
            <a:r>
              <a:rPr lang="en-US" sz="2400" b="0" i="1" strike="noStrike" spc="-1" dirty="0">
                <a:solidFill>
                  <a:srgbClr val="000000"/>
                </a:solidFill>
                <a:uFill>
                  <a:solidFill>
                    <a:srgbClr val="FFFFFF"/>
                  </a:solidFill>
                </a:uFill>
                <a:latin typeface="Calibri"/>
              </a:rPr>
              <a:t>some</a:t>
            </a:r>
            <a:r>
              <a:rPr lang="en-US" sz="2400" b="1" i="1" strike="noStrike" spc="-1" dirty="0">
                <a:solidFill>
                  <a:srgbClr val="000000"/>
                </a:solidFill>
                <a:uFill>
                  <a:solidFill>
                    <a:srgbClr val="FFFFFF"/>
                  </a:solidFill>
                </a:uFill>
                <a:latin typeface="Calibri"/>
              </a:rPr>
              <a:t> DNA</a:t>
            </a:r>
            <a:endParaRPr lang="en-US" sz="1800" b="0" strike="noStrike" spc="-1" dirty="0">
              <a:solidFill>
                <a:srgbClr val="000000"/>
              </a:solidFill>
              <a:uFill>
                <a:solidFill>
                  <a:srgbClr val="FFFFFF"/>
                </a:solidFill>
              </a:uFill>
              <a:latin typeface="Arial"/>
            </a:endParaRPr>
          </a:p>
          <a:p>
            <a:pPr marL="343080" indent="-342360">
              <a:lnSpc>
                <a:spcPct val="80000"/>
              </a:lnSpc>
              <a:spcBef>
                <a:spcPts val="479"/>
              </a:spcBef>
            </a:pPr>
            <a:r>
              <a:rPr lang="en-US" sz="2400" b="0" i="1" strike="noStrike" spc="-1" dirty="0">
                <a:solidFill>
                  <a:srgbClr val="000000"/>
                </a:solidFill>
                <a:uFill>
                  <a:solidFill>
                    <a:srgbClr val="FFFFFF"/>
                  </a:solidFill>
                </a:uFill>
                <a:latin typeface="Calibri"/>
              </a:rPr>
              <a:t>        and ‘</a:t>
            </a:r>
            <a:r>
              <a:rPr lang="en-US" sz="2400" b="1" i="1" strike="noStrike" spc="-1" dirty="0">
                <a:solidFill>
                  <a:srgbClr val="000000"/>
                </a:solidFill>
                <a:uFill>
                  <a:solidFill>
                    <a:srgbClr val="FFFFFF"/>
                  </a:solidFill>
                </a:uFill>
                <a:latin typeface="Calibri"/>
              </a:rPr>
              <a:t>regulates’ </a:t>
            </a:r>
            <a:r>
              <a:rPr lang="en-US" sz="2400" b="0" i="1" strike="noStrike" spc="-1" dirty="0">
                <a:solidFill>
                  <a:srgbClr val="000000"/>
                </a:solidFill>
                <a:uFill>
                  <a:solidFill>
                    <a:srgbClr val="FFFFFF"/>
                  </a:solidFill>
                </a:uFill>
                <a:latin typeface="Calibri"/>
              </a:rPr>
              <a:t>some</a:t>
            </a:r>
            <a:r>
              <a:rPr lang="en-US" sz="2400" b="1" i="1" strike="noStrike" spc="-1" dirty="0">
                <a:solidFill>
                  <a:srgbClr val="000000"/>
                </a:solidFill>
                <a:uFill>
                  <a:solidFill>
                    <a:srgbClr val="FFFFFF"/>
                  </a:solidFill>
                </a:uFill>
                <a:latin typeface="Calibri"/>
              </a:rPr>
              <a:t> ‘rate of transcription’</a:t>
            </a:r>
            <a:endParaRPr lang="en-US" sz="1800" b="0" strike="noStrike" spc="-1" dirty="0">
              <a:solidFill>
                <a:srgbClr val="000000"/>
              </a:solidFill>
              <a:uFill>
                <a:solidFill>
                  <a:srgbClr val="FFFFFF"/>
                </a:solidFill>
              </a:uFill>
              <a:latin typeface="Arial"/>
            </a:endParaRPr>
          </a:p>
          <a:p>
            <a:pPr marL="343080" indent="-342360">
              <a:lnSpc>
                <a:spcPct val="80000"/>
              </a:lnSpc>
              <a:spcBef>
                <a:spcPts val="479"/>
              </a:spcBef>
            </a:pPr>
            <a:r>
              <a:rPr lang="en-US" sz="2400" b="1" i="1" strike="noStrike" spc="-1" dirty="0">
                <a:solidFill>
                  <a:srgbClr val="000000"/>
                </a:solidFill>
                <a:uFill>
                  <a:solidFill>
                    <a:srgbClr val="FFFFFF"/>
                  </a:solidFill>
                </a:uFill>
                <a:latin typeface="Calibri"/>
              </a:rPr>
              <a:t>        </a:t>
            </a:r>
            <a:endParaRPr lang="en-US" sz="1800" b="0" strike="noStrike" spc="-1" dirty="0">
              <a:solidFill>
                <a:srgbClr val="000000"/>
              </a:solidFill>
              <a:uFill>
                <a:solidFill>
                  <a:srgbClr val="FFFFFF"/>
                </a:solidFill>
              </a:uFill>
              <a:latin typeface="Arial"/>
            </a:endParaRPr>
          </a:p>
        </p:txBody>
      </p:sp>
      <p:pic>
        <p:nvPicPr>
          <p:cNvPr id="376" name="Picture 4"/>
          <p:cNvPicPr/>
          <p:nvPr/>
        </p:nvPicPr>
        <p:blipFill>
          <a:blip r:embed="rId3"/>
          <a:stretch/>
        </p:blipFill>
        <p:spPr>
          <a:xfrm>
            <a:off x="6016292" y="3929743"/>
            <a:ext cx="1713960" cy="1923480"/>
          </a:xfrm>
          <a:prstGeom prst="rect">
            <a:avLst/>
          </a:prstGeom>
          <a:ln>
            <a:noFill/>
          </a:ln>
        </p:spPr>
      </p:pic>
      <p:sp>
        <p:nvSpPr>
          <p:cNvPr id="377" name="CustomShape 3"/>
          <p:cNvSpPr/>
          <p:nvPr/>
        </p:nvSpPr>
        <p:spPr>
          <a:xfrm>
            <a:off x="7082972" y="5758543"/>
            <a:ext cx="2361600" cy="364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901"/>
              </a:spcBef>
            </a:pPr>
            <a:r>
              <a:rPr lang="en-US" sz="1800" b="0" i="1" strike="noStrike" spc="-1">
                <a:solidFill>
                  <a:srgbClr val="000000"/>
                </a:solidFill>
                <a:uFill>
                  <a:solidFill>
                    <a:srgbClr val="FFFFFF"/>
                  </a:solidFill>
                </a:uFill>
                <a:latin typeface="Arial"/>
                <a:ea typeface="DejaVu Sans"/>
              </a:rPr>
              <a:t>function ontology</a:t>
            </a:r>
            <a:endParaRPr lang="en-US" sz="1800" b="0" strike="noStrike" spc="-1">
              <a:solidFill>
                <a:srgbClr val="000000"/>
              </a:solidFill>
              <a:uFill>
                <a:solidFill>
                  <a:srgbClr val="FFFFFF"/>
                </a:solidFill>
              </a:uFill>
              <a:latin typeface="Arial"/>
            </a:endParaRPr>
          </a:p>
        </p:txBody>
      </p:sp>
      <p:sp>
        <p:nvSpPr>
          <p:cNvPr id="378" name="CustomShape 4"/>
          <p:cNvSpPr/>
          <p:nvPr/>
        </p:nvSpPr>
        <p:spPr>
          <a:xfrm>
            <a:off x="5559092" y="3548863"/>
            <a:ext cx="2818800" cy="364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901"/>
              </a:spcBef>
            </a:pPr>
            <a:r>
              <a:rPr lang="en-US" sz="1800" b="0" i="1" strike="noStrike" spc="-1">
                <a:solidFill>
                  <a:srgbClr val="000000"/>
                </a:solidFill>
                <a:uFill>
                  <a:solidFill>
                    <a:srgbClr val="FFFFFF"/>
                  </a:solidFill>
                </a:uFill>
                <a:latin typeface="Arial"/>
                <a:ea typeface="DejaVu Sans"/>
              </a:rPr>
              <a:t>molecule ontology</a:t>
            </a:r>
            <a:endParaRPr lang="en-US" sz="1800" b="0" strike="noStrike" spc="-1">
              <a:solidFill>
                <a:srgbClr val="000000"/>
              </a:solidFill>
              <a:uFill>
                <a:solidFill>
                  <a:srgbClr val="FFFFFF"/>
                </a:solidFill>
              </a:uFill>
              <a:latin typeface="Arial"/>
            </a:endParaRPr>
          </a:p>
        </p:txBody>
      </p:sp>
      <p:sp>
        <p:nvSpPr>
          <p:cNvPr id="380" name="CustomShape 6"/>
          <p:cNvSpPr/>
          <p:nvPr/>
        </p:nvSpPr>
        <p:spPr>
          <a:xfrm>
            <a:off x="0" y="6629400"/>
            <a:ext cx="2133000" cy="220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fld id="{7835A785-EAD1-43A1-AEF5-BE35E3073079}" type="slidenum">
              <a:rPr lang="en-US" sz="1200" b="0" strike="noStrike" spc="-1">
                <a:solidFill>
                  <a:srgbClr val="8B8B8B"/>
                </a:solidFill>
                <a:uFill>
                  <a:solidFill>
                    <a:srgbClr val="FFFFFF"/>
                  </a:solidFill>
                </a:uFill>
                <a:latin typeface="Calibri"/>
              </a:rPr>
              <a:t>25</a:t>
            </a:fld>
            <a:endParaRPr lang="en-US" sz="1800" b="0" strike="noStrike" spc="-1">
              <a:solidFill>
                <a:srgbClr val="000000"/>
              </a:solidFill>
              <a:uFill>
                <a:solidFill>
                  <a:srgbClr val="FFFFFF"/>
                </a:solidFill>
              </a:uFill>
              <a:latin typeface="Arial"/>
            </a:endParaRPr>
          </a:p>
        </p:txBody>
      </p:sp>
      <p:sp>
        <p:nvSpPr>
          <p:cNvPr id="2" name="Rectangle 1">
            <a:extLst>
              <a:ext uri="{FF2B5EF4-FFF2-40B4-BE49-F238E27FC236}">
                <a16:creationId xmlns:a16="http://schemas.microsoft.com/office/drawing/2014/main" id="{7CD2C4B2-6892-434A-895F-EB1F475D9FEF}"/>
              </a:ext>
            </a:extLst>
          </p:cNvPr>
          <p:cNvSpPr/>
          <p:nvPr/>
        </p:nvSpPr>
        <p:spPr>
          <a:xfrm>
            <a:off x="348344" y="1697210"/>
            <a:ext cx="4557486" cy="1372683"/>
          </a:xfrm>
          <a:prstGeom prst="rect">
            <a:avLst/>
          </a:prstGeom>
        </p:spPr>
        <p:txBody>
          <a:bodyPr wrap="square">
            <a:spAutoFit/>
          </a:bodyPr>
          <a:lstStyle/>
          <a:p>
            <a:pPr marL="343080" indent="-342360">
              <a:lnSpc>
                <a:spcPct val="80000"/>
              </a:lnSpc>
              <a:spcBef>
                <a:spcPts val="479"/>
              </a:spcBef>
            </a:pPr>
            <a:r>
              <a:rPr lang="en-US" sz="2600" spc="-1" dirty="0">
                <a:solidFill>
                  <a:srgbClr val="000000"/>
                </a:solidFill>
                <a:uFill>
                  <a:solidFill>
                    <a:srgbClr val="FFFFFF"/>
                  </a:solidFill>
                </a:uFill>
                <a:latin typeface="Calibri"/>
              </a:rPr>
              <a:t>A </a:t>
            </a:r>
            <a:r>
              <a:rPr lang="en-US" sz="2600" b="1" spc="-1" dirty="0">
                <a:solidFill>
                  <a:srgbClr val="000000"/>
                </a:solidFill>
                <a:uFill>
                  <a:solidFill>
                    <a:srgbClr val="FFFFFF"/>
                  </a:solidFill>
                </a:uFill>
                <a:latin typeface="Calibri"/>
              </a:rPr>
              <a:t>transcription factor</a:t>
            </a:r>
            <a:r>
              <a:rPr lang="en-US" sz="2600" b="1" i="1" spc="-1" dirty="0">
                <a:solidFill>
                  <a:srgbClr val="000000"/>
                </a:solidFill>
                <a:uFill>
                  <a:solidFill>
                    <a:srgbClr val="FFFFFF"/>
                  </a:solidFill>
                </a:uFill>
                <a:latin typeface="Calibri"/>
              </a:rPr>
              <a:t> </a:t>
            </a:r>
            <a:r>
              <a:rPr lang="en-US" sz="2600" i="1" spc="-1" dirty="0">
                <a:solidFill>
                  <a:srgbClr val="000000"/>
                </a:solidFill>
                <a:uFill>
                  <a:solidFill>
                    <a:srgbClr val="FFFFFF"/>
                  </a:solidFill>
                </a:uFill>
                <a:latin typeface="Calibri"/>
              </a:rPr>
              <a:t>is a protein that binds to DNA and regulates the rate of transcription</a:t>
            </a:r>
            <a:endParaRPr lang="en-US" sz="2600" spc="-1" dirty="0">
              <a:solidFill>
                <a:srgbClr val="000000"/>
              </a:solidFill>
              <a:uFill>
                <a:solidFill>
                  <a:srgbClr val="FFFFFF"/>
                </a:solidFill>
              </a:uFill>
            </a:endParaRPr>
          </a:p>
        </p:txBody>
      </p:sp>
      <p:pic>
        <p:nvPicPr>
          <p:cNvPr id="3" name="Picture 2">
            <a:extLst>
              <a:ext uri="{FF2B5EF4-FFF2-40B4-BE49-F238E27FC236}">
                <a16:creationId xmlns:a16="http://schemas.microsoft.com/office/drawing/2014/main" id="{F378452F-BFA2-4478-8A0F-1543F831BA36}"/>
              </a:ext>
            </a:extLst>
          </p:cNvPr>
          <p:cNvPicPr>
            <a:picLocks noChangeAspect="1"/>
          </p:cNvPicPr>
          <p:nvPr/>
        </p:nvPicPr>
        <p:blipFill>
          <a:blip r:embed="rId4"/>
          <a:stretch>
            <a:fillRect/>
          </a:stretch>
        </p:blipFill>
        <p:spPr>
          <a:xfrm>
            <a:off x="5142330" y="1283197"/>
            <a:ext cx="3461883" cy="187036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8" name="Picture 1"/>
          <p:cNvPicPr/>
          <p:nvPr/>
        </p:nvPicPr>
        <p:blipFill>
          <a:blip r:embed="rId3"/>
          <a:stretch/>
        </p:blipFill>
        <p:spPr>
          <a:xfrm>
            <a:off x="2628720" y="1772640"/>
            <a:ext cx="3777480" cy="2979000"/>
          </a:xfrm>
          <a:prstGeom prst="rect">
            <a:avLst/>
          </a:prstGeom>
          <a:ln>
            <a:noFill/>
          </a:ln>
        </p:spPr>
      </p:pic>
      <p:sp>
        <p:nvSpPr>
          <p:cNvPr id="389" name="CustomShape 1"/>
          <p:cNvSpPr/>
          <p:nvPr/>
        </p:nvSpPr>
        <p:spPr>
          <a:xfrm>
            <a:off x="787320" y="357120"/>
            <a:ext cx="7570080" cy="1188000"/>
          </a:xfrm>
          <a:prstGeom prst="rect">
            <a:avLst/>
          </a:prstGeom>
          <a:noFill/>
          <a:ln>
            <a:noFill/>
          </a:ln>
        </p:spPr>
        <p:style>
          <a:lnRef idx="0">
            <a:scrgbClr r="0" g="0" b="0"/>
          </a:lnRef>
          <a:fillRef idx="0">
            <a:scrgbClr r="0" g="0" b="0"/>
          </a:fillRef>
          <a:effectRef idx="0">
            <a:scrgbClr r="0" g="0" b="0"/>
          </a:effectRef>
          <a:fontRef idx="minor"/>
        </p:style>
        <p:txBody>
          <a:bodyPr lIns="91080" tIns="45360" rIns="91080" bIns="45360"/>
          <a:lstStyle/>
          <a:p>
            <a:pPr algn="ctr">
              <a:lnSpc>
                <a:spcPct val="100000"/>
              </a:lnSpc>
            </a:pPr>
            <a:r>
              <a:rPr lang="en-US" sz="3600" b="1" strike="noStrike" spc="-1">
                <a:solidFill>
                  <a:srgbClr val="1F497D"/>
                </a:solidFill>
                <a:uFill>
                  <a:solidFill>
                    <a:srgbClr val="FFFFFF"/>
                  </a:solidFill>
                </a:uFill>
                <a:latin typeface="Times New Roman"/>
                <a:ea typeface="AR PL UMing HK"/>
              </a:rPr>
              <a:t>The Web Ontology Language (OWL) Has Explicit Semantics</a:t>
            </a:r>
            <a:endParaRPr lang="en-US" sz="1800" b="0" strike="noStrike" spc="-1">
              <a:solidFill>
                <a:srgbClr val="000000"/>
              </a:solidFill>
              <a:uFill>
                <a:solidFill>
                  <a:srgbClr val="FFFFFF"/>
                </a:solidFill>
              </a:uFill>
              <a:latin typeface="Arial"/>
            </a:endParaRPr>
          </a:p>
        </p:txBody>
      </p:sp>
      <p:sp>
        <p:nvSpPr>
          <p:cNvPr id="390" name="CustomShape 2"/>
          <p:cNvSpPr/>
          <p:nvPr/>
        </p:nvSpPr>
        <p:spPr>
          <a:xfrm>
            <a:off x="287280" y="5356800"/>
            <a:ext cx="8498520" cy="1077840"/>
          </a:xfrm>
          <a:prstGeom prst="rect">
            <a:avLst/>
          </a:prstGeom>
          <a:noFill/>
          <a:ln>
            <a:noFill/>
          </a:ln>
        </p:spPr>
        <p:style>
          <a:lnRef idx="0">
            <a:scrgbClr r="0" g="0" b="0"/>
          </a:lnRef>
          <a:fillRef idx="0">
            <a:scrgbClr r="0" g="0" b="0"/>
          </a:fillRef>
          <a:effectRef idx="0">
            <a:scrgbClr r="0" g="0" b="0"/>
          </a:effectRef>
          <a:fontRef idx="minor"/>
        </p:style>
        <p:txBody>
          <a:bodyPr lIns="91080" tIns="45360" rIns="91080" bIns="45360"/>
          <a:lstStyle/>
          <a:p>
            <a:pPr algn="ctr">
              <a:lnSpc>
                <a:spcPct val="100000"/>
              </a:lnSpc>
            </a:pPr>
            <a:r>
              <a:rPr lang="en-US" sz="3240" b="1" strike="noStrike" spc="-1">
                <a:solidFill>
                  <a:srgbClr val="1F497D"/>
                </a:solidFill>
                <a:uFill>
                  <a:solidFill>
                    <a:srgbClr val="FFFFFF"/>
                  </a:solidFill>
                </a:uFill>
                <a:latin typeface="Times New Roman"/>
                <a:ea typeface="AR PL UMing HK"/>
              </a:rPr>
              <a:t>It can be used to capture knowledge in a machine understandable way</a:t>
            </a:r>
            <a:endParaRPr lang="en-US" sz="1800" b="0" strike="noStrike" spc="-1">
              <a:solidFill>
                <a:srgbClr val="000000"/>
              </a:solidFill>
              <a:uFill>
                <a:solidFill>
                  <a:srgbClr val="FFFFFF"/>
                </a:solidFill>
              </a:uFill>
              <a:latin typeface="Arial"/>
            </a:endParaRPr>
          </a:p>
        </p:txBody>
      </p:sp>
      <p:sp>
        <p:nvSpPr>
          <p:cNvPr id="392" name="CustomShape 4"/>
          <p:cNvSpPr/>
          <p:nvPr/>
        </p:nvSpPr>
        <p:spPr>
          <a:xfrm>
            <a:off x="0" y="6629400"/>
            <a:ext cx="2133000" cy="220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fld id="{E93A53C6-71AF-4886-A69B-6A755C931DD6}" type="slidenum">
              <a:rPr lang="en-US" sz="1200" b="0" strike="noStrike" spc="-1">
                <a:solidFill>
                  <a:srgbClr val="8B8B8B"/>
                </a:solidFill>
                <a:uFill>
                  <a:solidFill>
                    <a:srgbClr val="FFFFFF"/>
                  </a:solidFill>
                </a:uFill>
                <a:latin typeface="Calibri"/>
              </a:rPr>
              <a:t>26</a:t>
            </a:fld>
            <a:endParaRPr lang="en-US" sz="1800" b="0" strike="noStrike" spc="-1">
              <a:solidFill>
                <a:srgbClr val="000000"/>
              </a:solidFill>
              <a:uFill>
                <a:solidFill>
                  <a:srgbClr val="FFFFFF"/>
                </a:solidFill>
              </a:uFill>
              <a:latin typeface="Aria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3" name="CustomShape 1"/>
          <p:cNvSpPr/>
          <p:nvPr/>
        </p:nvSpPr>
        <p:spPr>
          <a:xfrm>
            <a:off x="295920" y="211320"/>
            <a:ext cx="8487000" cy="114336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nSpc>
                <a:spcPct val="95000"/>
              </a:lnSpc>
            </a:pPr>
            <a:r>
              <a:rPr lang="en-US" sz="3240" b="1" strike="noStrike" spc="-1">
                <a:solidFill>
                  <a:srgbClr val="1F497D"/>
                </a:solidFill>
                <a:uFill>
                  <a:solidFill>
                    <a:srgbClr val="FFFFFF"/>
                  </a:solidFill>
                </a:uFill>
                <a:latin typeface="Calibri"/>
                <a:ea typeface="AR PL UMing HK"/>
              </a:rPr>
              <a:t>OWL specifies a vocabulary and grammar to express more precisely what you mean</a:t>
            </a:r>
            <a:endParaRPr lang="en-US" sz="1800" b="0" strike="noStrike" spc="-1">
              <a:solidFill>
                <a:srgbClr val="000000"/>
              </a:solidFill>
              <a:uFill>
                <a:solidFill>
                  <a:srgbClr val="FFFFFF"/>
                </a:solidFill>
              </a:uFill>
              <a:latin typeface="Arial"/>
            </a:endParaRPr>
          </a:p>
        </p:txBody>
      </p:sp>
      <p:sp>
        <p:nvSpPr>
          <p:cNvPr id="394" name="CustomShape 2"/>
          <p:cNvSpPr/>
          <p:nvPr/>
        </p:nvSpPr>
        <p:spPr>
          <a:xfrm>
            <a:off x="295920" y="1705680"/>
            <a:ext cx="8422920" cy="467460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marL="114120">
              <a:lnSpc>
                <a:spcPct val="95000"/>
              </a:lnSpc>
            </a:pPr>
            <a:r>
              <a:rPr lang="en-US" sz="2160" b="1" strike="noStrike" spc="-1">
                <a:solidFill>
                  <a:srgbClr val="000000"/>
                </a:solidFill>
                <a:uFill>
                  <a:solidFill>
                    <a:srgbClr val="FFFFFF"/>
                  </a:solidFill>
                </a:uFill>
                <a:latin typeface="Calibri"/>
                <a:ea typeface="AR PL UMing HK"/>
              </a:rPr>
              <a:t>Enhanced vocabulary (strong axioms) </a:t>
            </a:r>
            <a:r>
              <a:rPr lang="en-US" sz="2160" b="0" strike="noStrike" spc="-1">
                <a:solidFill>
                  <a:srgbClr val="000000"/>
                </a:solidFill>
                <a:uFill>
                  <a:solidFill>
                    <a:srgbClr val="FFFFFF"/>
                  </a:solidFill>
                </a:uFill>
                <a:latin typeface="Calibri"/>
                <a:ea typeface="AR PL UMing HK"/>
              </a:rPr>
              <a:t>to express knowledge relating to classes, properties, individuals and data values</a:t>
            </a:r>
            <a:endParaRPr lang="en-US" sz="1800" b="0" strike="noStrike" spc="-1">
              <a:solidFill>
                <a:srgbClr val="000000"/>
              </a:solidFill>
              <a:uFill>
                <a:solidFill>
                  <a:srgbClr val="FFFFFF"/>
                </a:solidFill>
              </a:uFill>
              <a:latin typeface="Arial"/>
            </a:endParaRPr>
          </a:p>
          <a:p>
            <a:pPr marL="114120">
              <a:lnSpc>
                <a:spcPct val="95000"/>
              </a:lnSpc>
            </a:pPr>
            <a:endParaRPr lang="en-US" sz="1800" b="0" strike="noStrike" spc="-1">
              <a:solidFill>
                <a:srgbClr val="000000"/>
              </a:solidFill>
              <a:uFill>
                <a:solidFill>
                  <a:srgbClr val="FFFFFF"/>
                </a:solidFill>
              </a:uFill>
              <a:latin typeface="Arial"/>
            </a:endParaRPr>
          </a:p>
          <a:p>
            <a:pPr marL="849240" lvl="2" indent="-281880">
              <a:lnSpc>
                <a:spcPct val="95000"/>
              </a:lnSpc>
              <a:buClr>
                <a:srgbClr val="000000"/>
              </a:buClr>
              <a:buSzPct val="80000"/>
              <a:buFont typeface="Courier New"/>
              <a:buChar char="o"/>
            </a:pPr>
            <a:r>
              <a:rPr lang="en-US" sz="2160" b="1" strike="noStrike" spc="-1">
                <a:solidFill>
                  <a:srgbClr val="000000"/>
                </a:solidFill>
                <a:uFill>
                  <a:solidFill>
                    <a:srgbClr val="FFFFFF"/>
                  </a:solidFill>
                </a:uFill>
                <a:latin typeface="Calibri"/>
                <a:ea typeface="AR PL UMing HK"/>
              </a:rPr>
              <a:t>Subclass, Equivalence</a:t>
            </a:r>
            <a:endParaRPr lang="en-US" sz="1800" b="0" strike="noStrike" spc="-1">
              <a:solidFill>
                <a:srgbClr val="000000"/>
              </a:solidFill>
              <a:uFill>
                <a:solidFill>
                  <a:srgbClr val="FFFFFF"/>
                </a:solidFill>
              </a:uFill>
              <a:latin typeface="Arial"/>
            </a:endParaRPr>
          </a:p>
          <a:p>
            <a:pPr marL="849240" lvl="2" indent="-281880">
              <a:lnSpc>
                <a:spcPct val="95000"/>
              </a:lnSpc>
              <a:buClr>
                <a:srgbClr val="000000"/>
              </a:buClr>
              <a:buSzPct val="80000"/>
              <a:buFont typeface="Courier New"/>
              <a:buChar char="o"/>
            </a:pPr>
            <a:r>
              <a:rPr lang="en-US" sz="2160" b="1" strike="noStrike" spc="-1">
                <a:solidFill>
                  <a:srgbClr val="000000"/>
                </a:solidFill>
                <a:uFill>
                  <a:solidFill>
                    <a:srgbClr val="FFFFFF"/>
                  </a:solidFill>
                </a:uFill>
                <a:latin typeface="Calibri"/>
                <a:ea typeface="AR PL UMing HK"/>
              </a:rPr>
              <a:t>Disjointness (disjointWith (classes), differentFrom (instances))</a:t>
            </a:r>
            <a:endParaRPr lang="en-US" sz="1800" b="0" strike="noStrike" spc="-1">
              <a:solidFill>
                <a:srgbClr val="000000"/>
              </a:solidFill>
              <a:uFill>
                <a:solidFill>
                  <a:srgbClr val="FFFFFF"/>
                </a:solidFill>
              </a:uFill>
              <a:latin typeface="Arial"/>
            </a:endParaRPr>
          </a:p>
          <a:p>
            <a:pPr marL="849240" lvl="2" indent="-281880">
              <a:lnSpc>
                <a:spcPct val="95000"/>
              </a:lnSpc>
              <a:buClr>
                <a:srgbClr val="000000"/>
              </a:buClr>
              <a:buSzPct val="80000"/>
              <a:buFont typeface="Courier New"/>
              <a:buChar char="o"/>
            </a:pPr>
            <a:r>
              <a:rPr lang="en-US" sz="2160" b="1" strike="noStrike" spc="-1">
                <a:solidFill>
                  <a:srgbClr val="000000"/>
                </a:solidFill>
                <a:uFill>
                  <a:solidFill>
                    <a:srgbClr val="FFFFFF"/>
                  </a:solidFill>
                </a:uFill>
                <a:latin typeface="Calibri"/>
                <a:ea typeface="AR PL UMing HK"/>
              </a:rPr>
              <a:t>Quantification (some, only, 0-&gt;n)</a:t>
            </a:r>
            <a:r>
              <a:rPr lang="en-US" sz="2160" b="0" strike="noStrike" spc="-1">
                <a:solidFill>
                  <a:srgbClr val="000000"/>
                </a:solidFill>
                <a:uFill>
                  <a:solidFill>
                    <a:srgbClr val="FFFFFF"/>
                  </a:solidFill>
                </a:uFill>
                <a:latin typeface="Calibri"/>
                <a:ea typeface="AR PL UMing HK"/>
              </a:rPr>
              <a:t> </a:t>
            </a:r>
            <a:endParaRPr lang="en-US" sz="1800" b="0" strike="noStrike" spc="-1">
              <a:solidFill>
                <a:srgbClr val="000000"/>
              </a:solidFill>
              <a:uFill>
                <a:solidFill>
                  <a:srgbClr val="FFFFFF"/>
                </a:solidFill>
              </a:uFill>
              <a:latin typeface="Arial"/>
            </a:endParaRPr>
          </a:p>
          <a:p>
            <a:pPr marL="1439280" lvl="3" indent="-204840">
              <a:lnSpc>
                <a:spcPct val="95000"/>
              </a:lnSpc>
              <a:buClr>
                <a:srgbClr val="000000"/>
              </a:buClr>
              <a:buSzPct val="80000"/>
              <a:buFont typeface="Courier New"/>
              <a:buChar char="o"/>
            </a:pPr>
            <a:r>
              <a:rPr lang="en-US" sz="2160" b="0" strike="noStrike" spc="-1">
                <a:solidFill>
                  <a:srgbClr val="000000"/>
                </a:solidFill>
                <a:uFill>
                  <a:solidFill>
                    <a:srgbClr val="FFFFFF"/>
                  </a:solidFill>
                </a:uFill>
                <a:latin typeface="Calibri"/>
                <a:ea typeface="AR PL UMing HK"/>
              </a:rPr>
              <a:t> existential, universal, cardinality restriction</a:t>
            </a:r>
            <a:endParaRPr lang="en-US" sz="1800" b="0" strike="noStrike" spc="-1">
              <a:solidFill>
                <a:srgbClr val="000000"/>
              </a:solidFill>
              <a:uFill>
                <a:solidFill>
                  <a:srgbClr val="FFFFFF"/>
                </a:solidFill>
              </a:uFill>
              <a:latin typeface="Arial"/>
            </a:endParaRPr>
          </a:p>
          <a:p>
            <a:pPr marL="849240" lvl="2" indent="-281880">
              <a:lnSpc>
                <a:spcPct val="95000"/>
              </a:lnSpc>
              <a:buClr>
                <a:srgbClr val="000000"/>
              </a:buClr>
              <a:buSzPct val="80000"/>
              <a:buFont typeface="Courier New"/>
              <a:buChar char="o"/>
            </a:pPr>
            <a:r>
              <a:rPr lang="en-US" sz="2160" b="1" strike="noStrike" spc="-1">
                <a:solidFill>
                  <a:srgbClr val="000000"/>
                </a:solidFill>
                <a:uFill>
                  <a:solidFill>
                    <a:srgbClr val="FFFFFF"/>
                  </a:solidFill>
                </a:uFill>
                <a:latin typeface="Calibri"/>
                <a:ea typeface="AR PL UMing HK"/>
              </a:rPr>
              <a:t>Negation (not)</a:t>
            </a:r>
            <a:endParaRPr lang="en-US" sz="1800" b="0" strike="noStrike" spc="-1">
              <a:solidFill>
                <a:srgbClr val="000000"/>
              </a:solidFill>
              <a:uFill>
                <a:solidFill>
                  <a:srgbClr val="FFFFFF"/>
                </a:solidFill>
              </a:uFill>
              <a:latin typeface="Arial"/>
            </a:endParaRPr>
          </a:p>
          <a:p>
            <a:pPr marL="849240" lvl="2" indent="-281880">
              <a:lnSpc>
                <a:spcPct val="95000"/>
              </a:lnSpc>
              <a:buClr>
                <a:srgbClr val="000000"/>
              </a:buClr>
              <a:buSzPct val="80000"/>
              <a:buFont typeface="Courier New"/>
              <a:buChar char="o"/>
            </a:pPr>
            <a:r>
              <a:rPr lang="en-US" sz="2160" b="1" strike="noStrike" spc="-1">
                <a:solidFill>
                  <a:srgbClr val="000000"/>
                </a:solidFill>
                <a:uFill>
                  <a:solidFill>
                    <a:srgbClr val="FFFFFF"/>
                  </a:solidFill>
                </a:uFill>
                <a:latin typeface="Calibri"/>
                <a:ea typeface="AR PL UMing HK"/>
              </a:rPr>
              <a:t>Disjunction (or)</a:t>
            </a:r>
            <a:endParaRPr lang="en-US" sz="1800" b="0" strike="noStrike" spc="-1">
              <a:solidFill>
                <a:srgbClr val="000000"/>
              </a:solidFill>
              <a:uFill>
                <a:solidFill>
                  <a:srgbClr val="FFFFFF"/>
                </a:solidFill>
              </a:uFill>
              <a:latin typeface="Arial"/>
            </a:endParaRPr>
          </a:p>
          <a:p>
            <a:pPr marL="849240" lvl="2" indent="-281880">
              <a:lnSpc>
                <a:spcPct val="95000"/>
              </a:lnSpc>
              <a:buClr>
                <a:srgbClr val="000000"/>
              </a:buClr>
              <a:buSzPct val="80000"/>
              <a:buFont typeface="Courier New"/>
              <a:buChar char="o"/>
            </a:pPr>
            <a:r>
              <a:rPr lang="en-US" sz="2160" b="1" strike="noStrike" spc="-1">
                <a:solidFill>
                  <a:srgbClr val="000000"/>
                </a:solidFill>
                <a:uFill>
                  <a:solidFill>
                    <a:srgbClr val="FFFFFF"/>
                  </a:solidFill>
                </a:uFill>
                <a:latin typeface="Calibri"/>
                <a:ea typeface="AR PL UMing HK"/>
              </a:rPr>
              <a:t>property characteristics </a:t>
            </a:r>
            <a:endParaRPr lang="en-US" sz="1800" b="0" strike="noStrike" spc="-1">
              <a:solidFill>
                <a:srgbClr val="000000"/>
              </a:solidFill>
              <a:uFill>
                <a:solidFill>
                  <a:srgbClr val="FFFFFF"/>
                </a:solidFill>
              </a:uFill>
              <a:latin typeface="Arial"/>
            </a:endParaRPr>
          </a:p>
          <a:p>
            <a:pPr marL="1439280" lvl="3" indent="-204840">
              <a:lnSpc>
                <a:spcPct val="95000"/>
              </a:lnSpc>
              <a:buClr>
                <a:srgbClr val="000000"/>
              </a:buClr>
              <a:buSzPct val="80000"/>
              <a:buFont typeface="Courier New"/>
              <a:buChar char="o"/>
            </a:pPr>
            <a:r>
              <a:rPr lang="en-US" sz="2160" b="0" strike="noStrike" spc="-1">
                <a:solidFill>
                  <a:srgbClr val="000000"/>
                </a:solidFill>
                <a:uFill>
                  <a:solidFill>
                    <a:srgbClr val="FFFFFF"/>
                  </a:solidFill>
                </a:uFill>
                <a:latin typeface="Calibri"/>
                <a:ea typeface="AR PL UMing HK"/>
              </a:rPr>
              <a:t> transitive, functional, inverse functional, symmetric, antisymmetric, reflexive, irreflexive</a:t>
            </a:r>
            <a:endParaRPr lang="en-US" sz="1800" b="0" strike="noStrike" spc="-1">
              <a:solidFill>
                <a:srgbClr val="000000"/>
              </a:solidFill>
              <a:uFill>
                <a:solidFill>
                  <a:srgbClr val="FFFFFF"/>
                </a:solidFill>
              </a:uFill>
              <a:latin typeface="Arial"/>
            </a:endParaRPr>
          </a:p>
          <a:p>
            <a:pPr marL="849240" lvl="2" indent="-281880">
              <a:lnSpc>
                <a:spcPct val="95000"/>
              </a:lnSpc>
              <a:buClr>
                <a:srgbClr val="000000"/>
              </a:buClr>
              <a:buSzPct val="80000"/>
              <a:buFont typeface="Courier New"/>
              <a:buChar char="o"/>
            </a:pPr>
            <a:r>
              <a:rPr lang="en-US" sz="2160" b="1" strike="noStrike" spc="-1">
                <a:solidFill>
                  <a:srgbClr val="000000"/>
                </a:solidFill>
                <a:uFill>
                  <a:solidFill>
                    <a:srgbClr val="FFFFFF"/>
                  </a:solidFill>
                </a:uFill>
                <a:latin typeface="Calibri"/>
                <a:ea typeface="AR PL UMing HK"/>
              </a:rPr>
              <a:t>complex class expressions </a:t>
            </a:r>
            <a:r>
              <a:rPr lang="en-US" sz="2160" b="0" strike="noStrike" spc="-1">
                <a:solidFill>
                  <a:srgbClr val="000000"/>
                </a:solidFill>
                <a:uFill>
                  <a:solidFill>
                    <a:srgbClr val="FFFFFF"/>
                  </a:solidFill>
                </a:uFill>
                <a:latin typeface="Calibri"/>
                <a:ea typeface="AR PL UMing HK"/>
              </a:rPr>
              <a:t>in domain and range restrictions </a:t>
            </a:r>
            <a:endParaRPr lang="en-US" sz="1800" b="0" strike="noStrike" spc="-1">
              <a:solidFill>
                <a:srgbClr val="000000"/>
              </a:solidFill>
              <a:uFill>
                <a:solidFill>
                  <a:srgbClr val="FFFFFF"/>
                </a:solidFill>
              </a:uFill>
              <a:latin typeface="Arial"/>
            </a:endParaRPr>
          </a:p>
          <a:p>
            <a:pPr marL="849240" lvl="2" indent="-281880">
              <a:lnSpc>
                <a:spcPct val="95000"/>
              </a:lnSpc>
              <a:buClr>
                <a:srgbClr val="000000"/>
              </a:buClr>
              <a:buSzPct val="80000"/>
              <a:buFont typeface="Courier New"/>
              <a:buChar char="o"/>
            </a:pPr>
            <a:r>
              <a:rPr lang="en-US" sz="2160" b="1" strike="noStrike" spc="-1">
                <a:solidFill>
                  <a:srgbClr val="000000"/>
                </a:solidFill>
                <a:uFill>
                  <a:solidFill>
                    <a:srgbClr val="FFFFFF"/>
                  </a:solidFill>
                </a:uFill>
                <a:latin typeface="Calibri"/>
                <a:ea typeface="AR PL UMing HK"/>
              </a:rPr>
              <a:t>property chains</a:t>
            </a:r>
            <a:endParaRPr lang="en-US" sz="1800" b="0" strike="noStrike" spc="-1">
              <a:solidFill>
                <a:srgbClr val="000000"/>
              </a:solidFill>
              <a:uFill>
                <a:solidFill>
                  <a:srgbClr val="FFFFFF"/>
                </a:solidFill>
              </a:uFill>
              <a:latin typeface="Arial"/>
            </a:endParaRPr>
          </a:p>
          <a:p>
            <a:pPr marL="849240" indent="-281880">
              <a:lnSpc>
                <a:spcPct val="95000"/>
              </a:lnSpc>
            </a:pPr>
            <a:endParaRPr lang="en-US" sz="1800" b="0" strike="noStrike" spc="-1">
              <a:solidFill>
                <a:srgbClr val="000000"/>
              </a:solidFill>
              <a:uFill>
                <a:solidFill>
                  <a:srgbClr val="FFFFFF"/>
                </a:solidFill>
              </a:uFill>
              <a:latin typeface="Arial"/>
            </a:endParaRPr>
          </a:p>
        </p:txBody>
      </p:sp>
      <p:sp>
        <p:nvSpPr>
          <p:cNvPr id="396" name="CustomShape 4"/>
          <p:cNvSpPr/>
          <p:nvPr/>
        </p:nvSpPr>
        <p:spPr>
          <a:xfrm>
            <a:off x="0" y="6629400"/>
            <a:ext cx="2133000" cy="220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fld id="{D95BB064-9D3B-42EC-B889-D6F868055B33}" type="slidenum">
              <a:rPr lang="en-US" sz="1200" b="0" strike="noStrike" spc="-1">
                <a:solidFill>
                  <a:srgbClr val="8B8B8B"/>
                </a:solidFill>
                <a:uFill>
                  <a:solidFill>
                    <a:srgbClr val="FFFFFF"/>
                  </a:solidFill>
                </a:uFill>
                <a:latin typeface="Calibri"/>
              </a:rPr>
              <a:t>27</a:t>
            </a:fld>
            <a:endParaRPr lang="en-US" sz="1800" b="0" strike="noStrike" spc="-1">
              <a:solidFill>
                <a:srgbClr val="000000"/>
              </a:solidFill>
              <a:uFill>
                <a:solidFill>
                  <a:srgbClr val="FFFFFF"/>
                </a:solidFill>
              </a:uFill>
              <a:latin typeface="Aria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8" name="CustomShape 2"/>
          <p:cNvSpPr/>
          <p:nvPr/>
        </p:nvSpPr>
        <p:spPr>
          <a:xfrm>
            <a:off x="295920" y="1419840"/>
            <a:ext cx="7962709" cy="4414903"/>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marL="114840" lvl="1">
              <a:lnSpc>
                <a:spcPct val="95000"/>
              </a:lnSpc>
              <a:buClr>
                <a:srgbClr val="000000"/>
              </a:buClr>
            </a:pPr>
            <a:endParaRPr lang="en-US" sz="2400" b="0" strike="noStrike" spc="-1" dirty="0">
              <a:solidFill>
                <a:srgbClr val="000000"/>
              </a:solidFill>
              <a:uFill>
                <a:solidFill>
                  <a:srgbClr val="FFFFFF"/>
                </a:solidFill>
              </a:uFill>
              <a:latin typeface="Arial"/>
            </a:endParaRPr>
          </a:p>
        </p:txBody>
      </p:sp>
      <p:sp>
        <p:nvSpPr>
          <p:cNvPr id="400" name="CustomShape 4"/>
          <p:cNvSpPr/>
          <p:nvPr/>
        </p:nvSpPr>
        <p:spPr>
          <a:xfrm>
            <a:off x="0" y="6629400"/>
            <a:ext cx="2133000" cy="220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fld id="{09ADA009-BD62-44B7-BCE7-6B882F262C4A}" type="slidenum">
              <a:rPr lang="en-US" sz="1200" b="0" strike="noStrike" spc="-1">
                <a:solidFill>
                  <a:srgbClr val="8B8B8B"/>
                </a:solidFill>
                <a:uFill>
                  <a:solidFill>
                    <a:srgbClr val="FFFFFF"/>
                  </a:solidFill>
                </a:uFill>
                <a:latin typeface="Calibri"/>
              </a:rPr>
              <a:t>28</a:t>
            </a:fld>
            <a:endParaRPr lang="en-US" sz="1800" b="0" strike="noStrike" spc="-1">
              <a:solidFill>
                <a:srgbClr val="000000"/>
              </a:solidFill>
              <a:uFill>
                <a:solidFill>
                  <a:srgbClr val="FFFFFF"/>
                </a:solidFill>
              </a:uFill>
              <a:latin typeface="Arial"/>
            </a:endParaRPr>
          </a:p>
        </p:txBody>
      </p:sp>
      <p:sp>
        <p:nvSpPr>
          <p:cNvPr id="2" name="Title 1">
            <a:extLst>
              <a:ext uri="{FF2B5EF4-FFF2-40B4-BE49-F238E27FC236}">
                <a16:creationId xmlns:a16="http://schemas.microsoft.com/office/drawing/2014/main" id="{7DD1C086-9965-4DEE-9ED2-3A25E28873D6}"/>
              </a:ext>
            </a:extLst>
          </p:cNvPr>
          <p:cNvSpPr>
            <a:spLocks noGrp="1"/>
          </p:cNvSpPr>
          <p:nvPr>
            <p:ph type="title"/>
          </p:nvPr>
        </p:nvSpPr>
        <p:spPr/>
        <p:txBody>
          <a:bodyPr/>
          <a:lstStyle/>
          <a:p>
            <a:r>
              <a:rPr lang="en-US" b="1" spc="-1" dirty="0">
                <a:solidFill>
                  <a:srgbClr val="1F497D"/>
                </a:solidFill>
                <a:uFill>
                  <a:solidFill>
                    <a:srgbClr val="FFFFFF"/>
                  </a:solidFill>
                </a:uFill>
                <a:latin typeface="Calibri"/>
                <a:ea typeface="AR PL UMing HK"/>
              </a:rPr>
              <a:t>What is a class?</a:t>
            </a:r>
            <a:endParaRPr lang="en-CA" dirty="0"/>
          </a:p>
        </p:txBody>
      </p:sp>
      <p:sp>
        <p:nvSpPr>
          <p:cNvPr id="8" name="TextBox 7">
            <a:extLst>
              <a:ext uri="{FF2B5EF4-FFF2-40B4-BE49-F238E27FC236}">
                <a16:creationId xmlns:a16="http://schemas.microsoft.com/office/drawing/2014/main" id="{CC87DB65-099C-4F57-BBD0-CC2D7820E4DB}"/>
              </a:ext>
            </a:extLst>
          </p:cNvPr>
          <p:cNvSpPr txBox="1"/>
          <p:nvPr/>
        </p:nvSpPr>
        <p:spPr>
          <a:xfrm>
            <a:off x="457200" y="1531257"/>
            <a:ext cx="8171543" cy="3046988"/>
          </a:xfrm>
          <a:prstGeom prst="rect">
            <a:avLst/>
          </a:prstGeom>
          <a:noFill/>
        </p:spPr>
        <p:txBody>
          <a:bodyPr wrap="square" rtlCol="0">
            <a:spAutoFit/>
          </a:bodyPr>
          <a:lstStyle/>
          <a:p>
            <a:r>
              <a:rPr lang="en-CA" sz="3200" dirty="0"/>
              <a:t>A </a:t>
            </a:r>
            <a:r>
              <a:rPr lang="en-CA" sz="3200" b="1" dirty="0"/>
              <a:t>class</a:t>
            </a:r>
            <a:r>
              <a:rPr lang="en-CA" sz="3200" dirty="0"/>
              <a:t> represents a </a:t>
            </a:r>
            <a:r>
              <a:rPr lang="en-CA" sz="3200" b="1" dirty="0"/>
              <a:t>group</a:t>
            </a:r>
            <a:r>
              <a:rPr lang="en-CA" sz="3200" dirty="0"/>
              <a:t> </a:t>
            </a:r>
            <a:r>
              <a:rPr lang="en-CA" sz="3200" b="1" dirty="0"/>
              <a:t>of individuals </a:t>
            </a:r>
            <a:r>
              <a:rPr lang="en-CA" sz="3200" dirty="0"/>
              <a:t>that share one or more things in common. </a:t>
            </a:r>
          </a:p>
          <a:p>
            <a:endParaRPr lang="en-CA" sz="3200" dirty="0"/>
          </a:p>
          <a:p>
            <a:r>
              <a:rPr lang="en-CA" sz="3200" dirty="0"/>
              <a:t>e.g. The class of “transcription factor” represents all entities that satisfy the criteria for class membership. </a:t>
            </a:r>
          </a:p>
        </p:txBody>
      </p:sp>
    </p:spTree>
    <p:extLst>
      <p:ext uri="{BB962C8B-B14F-4D97-AF65-F5344CB8AC3E}">
        <p14:creationId xmlns:p14="http://schemas.microsoft.com/office/powerpoint/2010/main" val="337324838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8" name="CustomShape 2"/>
          <p:cNvSpPr/>
          <p:nvPr/>
        </p:nvSpPr>
        <p:spPr>
          <a:xfrm>
            <a:off x="295920" y="1419840"/>
            <a:ext cx="7962709" cy="4414903"/>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marL="114840" lvl="1">
              <a:lnSpc>
                <a:spcPct val="95000"/>
              </a:lnSpc>
              <a:buClr>
                <a:srgbClr val="000000"/>
              </a:buClr>
            </a:pPr>
            <a:endParaRPr lang="en-US" sz="2400" b="0" strike="noStrike" spc="-1" dirty="0">
              <a:solidFill>
                <a:srgbClr val="000000"/>
              </a:solidFill>
              <a:uFill>
                <a:solidFill>
                  <a:srgbClr val="FFFFFF"/>
                </a:solidFill>
              </a:uFill>
              <a:latin typeface="Arial"/>
            </a:endParaRPr>
          </a:p>
        </p:txBody>
      </p:sp>
      <p:sp>
        <p:nvSpPr>
          <p:cNvPr id="400" name="CustomShape 4"/>
          <p:cNvSpPr/>
          <p:nvPr/>
        </p:nvSpPr>
        <p:spPr>
          <a:xfrm>
            <a:off x="0" y="6629400"/>
            <a:ext cx="2133000" cy="220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fld id="{09ADA009-BD62-44B7-BCE7-6B882F262C4A}" type="slidenum">
              <a:rPr lang="en-US" sz="1200" b="0" strike="noStrike" spc="-1">
                <a:solidFill>
                  <a:srgbClr val="8B8B8B"/>
                </a:solidFill>
                <a:uFill>
                  <a:solidFill>
                    <a:srgbClr val="FFFFFF"/>
                  </a:solidFill>
                </a:uFill>
                <a:latin typeface="Calibri"/>
              </a:rPr>
              <a:t>29</a:t>
            </a:fld>
            <a:endParaRPr lang="en-US" sz="1800" b="0" strike="noStrike" spc="-1">
              <a:solidFill>
                <a:srgbClr val="000000"/>
              </a:solidFill>
              <a:uFill>
                <a:solidFill>
                  <a:srgbClr val="FFFFFF"/>
                </a:solidFill>
              </a:uFill>
              <a:latin typeface="Arial"/>
            </a:endParaRPr>
          </a:p>
        </p:txBody>
      </p:sp>
      <p:sp>
        <p:nvSpPr>
          <p:cNvPr id="2" name="Title 1">
            <a:extLst>
              <a:ext uri="{FF2B5EF4-FFF2-40B4-BE49-F238E27FC236}">
                <a16:creationId xmlns:a16="http://schemas.microsoft.com/office/drawing/2014/main" id="{7DD1C086-9965-4DEE-9ED2-3A25E28873D6}"/>
              </a:ext>
            </a:extLst>
          </p:cNvPr>
          <p:cNvSpPr>
            <a:spLocks noGrp="1"/>
          </p:cNvSpPr>
          <p:nvPr>
            <p:ph type="title"/>
          </p:nvPr>
        </p:nvSpPr>
        <p:spPr/>
        <p:txBody>
          <a:bodyPr/>
          <a:lstStyle/>
          <a:p>
            <a:r>
              <a:rPr lang="en-US" b="1" spc="-1" dirty="0">
                <a:solidFill>
                  <a:srgbClr val="1F497D"/>
                </a:solidFill>
                <a:uFill>
                  <a:solidFill>
                    <a:srgbClr val="FFFFFF"/>
                  </a:solidFill>
                </a:uFill>
                <a:latin typeface="Calibri"/>
                <a:ea typeface="AR PL UMing HK"/>
              </a:rPr>
              <a:t>What is an instance?</a:t>
            </a:r>
            <a:endParaRPr lang="en-CA" dirty="0"/>
          </a:p>
        </p:txBody>
      </p:sp>
      <p:sp>
        <p:nvSpPr>
          <p:cNvPr id="6" name="TextBox 5">
            <a:extLst>
              <a:ext uri="{FF2B5EF4-FFF2-40B4-BE49-F238E27FC236}">
                <a16:creationId xmlns:a16="http://schemas.microsoft.com/office/drawing/2014/main" id="{99FB7130-B601-410A-8368-D0C1FD984F8F}"/>
              </a:ext>
            </a:extLst>
          </p:cNvPr>
          <p:cNvSpPr txBox="1"/>
          <p:nvPr/>
        </p:nvSpPr>
        <p:spPr>
          <a:xfrm>
            <a:off x="457200" y="1531257"/>
            <a:ext cx="8171543" cy="4401205"/>
          </a:xfrm>
          <a:prstGeom prst="rect">
            <a:avLst/>
          </a:prstGeom>
          <a:noFill/>
        </p:spPr>
        <p:txBody>
          <a:bodyPr wrap="square" rtlCol="0">
            <a:spAutoFit/>
          </a:bodyPr>
          <a:lstStyle/>
          <a:p>
            <a:r>
              <a:rPr lang="en-CA" sz="2800" dirty="0"/>
              <a:t>An </a:t>
            </a:r>
            <a:r>
              <a:rPr lang="en-CA" sz="2800" b="1" dirty="0"/>
              <a:t>instance</a:t>
            </a:r>
            <a:r>
              <a:rPr lang="en-CA" sz="2800" dirty="0"/>
              <a:t> is an </a:t>
            </a:r>
            <a:r>
              <a:rPr lang="en-CA" sz="2800" i="1" dirty="0"/>
              <a:t>individual</a:t>
            </a:r>
            <a:r>
              <a:rPr lang="en-CA" sz="2800" dirty="0"/>
              <a:t> that is a member of a </a:t>
            </a:r>
            <a:r>
              <a:rPr lang="en-CA" sz="2800" b="1" dirty="0"/>
              <a:t>class.</a:t>
            </a:r>
            <a:endParaRPr lang="en-CA" sz="2800" dirty="0"/>
          </a:p>
          <a:p>
            <a:endParaRPr lang="en-CA" sz="2800" dirty="0"/>
          </a:p>
          <a:p>
            <a:r>
              <a:rPr lang="en-CA" sz="2800" dirty="0"/>
              <a:t>e.g. An </a:t>
            </a:r>
            <a:r>
              <a:rPr lang="en-CA" sz="2800" i="1" dirty="0"/>
              <a:t>individual</a:t>
            </a:r>
            <a:r>
              <a:rPr lang="en-CA" sz="2800" dirty="0"/>
              <a:t> transcription molecule in the cell  is an instance of the class “transcription factor”</a:t>
            </a:r>
          </a:p>
          <a:p>
            <a:r>
              <a:rPr lang="en-CA" sz="2800" dirty="0"/>
              <a:t>e.g. Michel is an instance of Person</a:t>
            </a:r>
          </a:p>
          <a:p>
            <a:endParaRPr lang="en-CA" sz="2800" dirty="0"/>
          </a:p>
          <a:p>
            <a:r>
              <a:rPr lang="en-CA" sz="2800" dirty="0"/>
              <a:t>An individual can be a member of more than one class. For instance a transcription factor is also a member of the class Protein.</a:t>
            </a:r>
          </a:p>
        </p:txBody>
      </p:sp>
    </p:spTree>
    <p:extLst>
      <p:ext uri="{BB962C8B-B14F-4D97-AF65-F5344CB8AC3E}">
        <p14:creationId xmlns:p14="http://schemas.microsoft.com/office/powerpoint/2010/main" val="25879633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 name="CustomShape 1"/>
          <p:cNvSpPr/>
          <p:nvPr/>
        </p:nvSpPr>
        <p:spPr>
          <a:xfrm>
            <a:off x="457200" y="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1" strike="noStrike" spc="-1">
                <a:solidFill>
                  <a:srgbClr val="1F497D"/>
                </a:solidFill>
                <a:uFill>
                  <a:solidFill>
                    <a:srgbClr val="FFFFFF"/>
                  </a:solidFill>
                </a:uFill>
                <a:latin typeface="Calibri"/>
              </a:rPr>
              <a:t>What is an ontology?</a:t>
            </a:r>
            <a:endParaRPr lang="en-US" sz="1800" b="0" strike="noStrike" spc="-1">
              <a:solidFill>
                <a:srgbClr val="000000"/>
              </a:solidFill>
              <a:uFill>
                <a:solidFill>
                  <a:srgbClr val="FFFFFF"/>
                </a:solidFill>
              </a:uFill>
              <a:latin typeface="Arial"/>
            </a:endParaRPr>
          </a:p>
        </p:txBody>
      </p:sp>
      <p:sp>
        <p:nvSpPr>
          <p:cNvPr id="245" name="CustomShape 2"/>
          <p:cNvSpPr/>
          <p:nvPr/>
        </p:nvSpPr>
        <p:spPr>
          <a:xfrm>
            <a:off x="457200" y="1143000"/>
            <a:ext cx="6247800" cy="5180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479"/>
              </a:spcBef>
              <a:spcAft>
                <a:spcPts val="300"/>
              </a:spcAft>
              <a:buClr>
                <a:srgbClr val="000000"/>
              </a:buClr>
              <a:buFont typeface="Arial"/>
              <a:buChar char="•"/>
            </a:pPr>
            <a:r>
              <a:rPr lang="en-US" sz="2400" b="0" strike="noStrike" spc="-1">
                <a:solidFill>
                  <a:srgbClr val="000000"/>
                </a:solidFill>
                <a:uFill>
                  <a:solidFill>
                    <a:srgbClr val="FFFFFF"/>
                  </a:solidFill>
                </a:uFill>
                <a:latin typeface="Calibri"/>
              </a:rPr>
              <a:t>Ontology stands for a </a:t>
            </a:r>
            <a:r>
              <a:rPr lang="en-US" sz="2400" b="1" i="1" strike="noStrike" spc="-1">
                <a:solidFill>
                  <a:srgbClr val="000000"/>
                </a:solidFill>
                <a:uFill>
                  <a:solidFill>
                    <a:srgbClr val="FFFFFF"/>
                  </a:solidFill>
                </a:uFill>
                <a:latin typeface="Calibri"/>
              </a:rPr>
              <a:t>logical discourse of existence</a:t>
            </a:r>
            <a:r>
              <a:rPr lang="en-US" sz="2400" b="0" strike="noStrike" spc="-1">
                <a:solidFill>
                  <a:srgbClr val="000000"/>
                </a:solidFill>
                <a:uFill>
                  <a:solidFill>
                    <a:srgbClr val="FFFFFF"/>
                  </a:solidFill>
                </a:uFill>
                <a:latin typeface="Calibri"/>
              </a:rPr>
              <a:t>. It </a:t>
            </a:r>
            <a:r>
              <a:rPr lang="en-US" sz="2400" b="0" i="1" strike="noStrike" spc="-1">
                <a:solidFill>
                  <a:srgbClr val="000000"/>
                </a:solidFill>
                <a:uFill>
                  <a:solidFill>
                    <a:srgbClr val="FFFFFF"/>
                  </a:solidFill>
                </a:uFill>
                <a:latin typeface="Calibri"/>
              </a:rPr>
              <a:t>aims to uncover and describe the nature and structure of existence</a:t>
            </a:r>
            <a:r>
              <a:rPr lang="en-US" sz="2400" b="0" strike="noStrike" spc="-1">
                <a:solidFill>
                  <a:srgbClr val="000000"/>
                </a:solidFill>
                <a:uFill>
                  <a:solidFill>
                    <a:srgbClr val="FFFFFF"/>
                  </a:solidFill>
                </a:uFill>
                <a:latin typeface="Calibri"/>
              </a:rPr>
              <a:t>.</a:t>
            </a:r>
            <a:endParaRPr lang="en-US" sz="1800" b="0" strike="noStrike" spc="-1">
              <a:solidFill>
                <a:srgbClr val="000000"/>
              </a:solidFill>
              <a:uFill>
                <a:solidFill>
                  <a:srgbClr val="FFFFFF"/>
                </a:solidFill>
              </a:uFill>
              <a:latin typeface="Arial"/>
            </a:endParaRPr>
          </a:p>
          <a:p>
            <a:pPr marL="343080" indent="-342360">
              <a:lnSpc>
                <a:spcPct val="100000"/>
              </a:lnSpc>
              <a:spcBef>
                <a:spcPts val="479"/>
              </a:spcBef>
              <a:spcAft>
                <a:spcPts val="300"/>
              </a:spcAft>
              <a:buClr>
                <a:srgbClr val="000000"/>
              </a:buClr>
              <a:buFont typeface="Arial"/>
              <a:buChar char="•"/>
            </a:pPr>
            <a:r>
              <a:rPr lang="en-US" sz="2400" b="0" strike="noStrike" spc="-1">
                <a:solidFill>
                  <a:srgbClr val="000000"/>
                </a:solidFill>
                <a:uFill>
                  <a:solidFill>
                    <a:srgbClr val="FFFFFF"/>
                  </a:solidFill>
                </a:uFill>
                <a:latin typeface="Calibri"/>
              </a:rPr>
              <a:t>Predominantly the domain of philosophy known as </a:t>
            </a:r>
            <a:r>
              <a:rPr lang="en-US" sz="2400" b="1" i="1" strike="noStrike" spc="-1">
                <a:solidFill>
                  <a:srgbClr val="000000"/>
                </a:solidFill>
                <a:uFill>
                  <a:solidFill>
                    <a:srgbClr val="FFFFFF"/>
                  </a:solidFill>
                </a:uFill>
                <a:latin typeface="Calibri"/>
              </a:rPr>
              <a:t>metaphysics</a:t>
            </a:r>
            <a:endParaRPr lang="en-US" sz="1800" b="0" strike="noStrike" spc="-1">
              <a:solidFill>
                <a:srgbClr val="000000"/>
              </a:solidFill>
              <a:uFill>
                <a:solidFill>
                  <a:srgbClr val="FFFFFF"/>
                </a:solidFill>
              </a:uFill>
              <a:latin typeface="Arial"/>
            </a:endParaRPr>
          </a:p>
          <a:p>
            <a:pPr marL="343080" indent="-342360">
              <a:lnSpc>
                <a:spcPct val="100000"/>
              </a:lnSpc>
              <a:spcBef>
                <a:spcPts val="479"/>
              </a:spcBef>
              <a:spcAft>
                <a:spcPts val="300"/>
              </a:spcAft>
              <a:buClr>
                <a:srgbClr val="000000"/>
              </a:buClr>
              <a:buFont typeface="Arial"/>
              <a:buChar char="•"/>
            </a:pPr>
            <a:r>
              <a:rPr lang="en-US" sz="2400" b="0" strike="noStrike" spc="-1">
                <a:solidFill>
                  <a:srgbClr val="000000"/>
                </a:solidFill>
                <a:uFill>
                  <a:solidFill>
                    <a:srgbClr val="FFFFFF"/>
                  </a:solidFill>
                </a:uFill>
                <a:latin typeface="Calibri"/>
              </a:rPr>
              <a:t>Address</a:t>
            </a:r>
            <a:r>
              <a:rPr lang="en-US" sz="2400" b="1" strike="noStrike" spc="-1">
                <a:solidFill>
                  <a:srgbClr val="000000"/>
                </a:solidFill>
                <a:uFill>
                  <a:solidFill>
                    <a:srgbClr val="FFFFFF"/>
                  </a:solidFill>
                </a:uFill>
                <a:latin typeface="Calibri"/>
              </a:rPr>
              <a:t> questions</a:t>
            </a:r>
            <a:r>
              <a:rPr lang="en-US" sz="2400" b="0" strike="noStrike" spc="-1">
                <a:solidFill>
                  <a:srgbClr val="000000"/>
                </a:solidFill>
                <a:uFill>
                  <a:solidFill>
                    <a:srgbClr val="FFFFFF"/>
                  </a:solidFill>
                </a:uFill>
                <a:latin typeface="Calibri"/>
              </a:rPr>
              <a:t> such as</a:t>
            </a:r>
            <a:endParaRPr lang="en-US" sz="1800" b="0" strike="noStrike" spc="-1">
              <a:solidFill>
                <a:srgbClr val="000000"/>
              </a:solidFill>
              <a:uFill>
                <a:solidFill>
                  <a:srgbClr val="FFFFFF"/>
                </a:solidFill>
              </a:uFill>
              <a:latin typeface="Arial"/>
            </a:endParaRPr>
          </a:p>
          <a:p>
            <a:pPr marL="743040" lvl="1" indent="-285120">
              <a:lnSpc>
                <a:spcPct val="100000"/>
              </a:lnSpc>
              <a:spcBef>
                <a:spcPts val="400"/>
              </a:spcBef>
              <a:spcAft>
                <a:spcPts val="300"/>
              </a:spcAft>
              <a:buClr>
                <a:srgbClr val="000000"/>
              </a:buClr>
              <a:buFont typeface="Arial"/>
              <a:buChar char="–"/>
            </a:pPr>
            <a:r>
              <a:rPr lang="en-US" sz="2000" b="0" strike="noStrike" spc="-1">
                <a:solidFill>
                  <a:srgbClr val="000000"/>
                </a:solidFill>
                <a:uFill>
                  <a:solidFill>
                    <a:srgbClr val="FFFFFF"/>
                  </a:solidFill>
                </a:uFill>
                <a:latin typeface="Calibri"/>
              </a:rPr>
              <a:t>What does it mean </a:t>
            </a:r>
            <a:r>
              <a:rPr lang="en-US" sz="2000" b="0" i="1" strike="noStrike" spc="-1">
                <a:solidFill>
                  <a:srgbClr val="000000"/>
                </a:solidFill>
                <a:uFill>
                  <a:solidFill>
                    <a:srgbClr val="FFFFFF"/>
                  </a:solidFill>
                </a:uFill>
                <a:latin typeface="Calibri"/>
              </a:rPr>
              <a:t>to be?</a:t>
            </a:r>
            <a:endParaRPr lang="en-US" sz="1800" b="0" strike="noStrike" spc="-1">
              <a:solidFill>
                <a:srgbClr val="000000"/>
              </a:solidFill>
              <a:uFill>
                <a:solidFill>
                  <a:srgbClr val="FFFFFF"/>
                </a:solidFill>
              </a:uFill>
              <a:latin typeface="Arial"/>
            </a:endParaRPr>
          </a:p>
          <a:p>
            <a:pPr marL="743040" lvl="1" indent="-285120">
              <a:lnSpc>
                <a:spcPct val="100000"/>
              </a:lnSpc>
              <a:spcBef>
                <a:spcPts val="400"/>
              </a:spcBef>
              <a:spcAft>
                <a:spcPts val="300"/>
              </a:spcAft>
              <a:buClr>
                <a:srgbClr val="000000"/>
              </a:buClr>
              <a:buFont typeface="Arial"/>
              <a:buChar char="–"/>
            </a:pPr>
            <a:r>
              <a:rPr lang="en-US" sz="2000" b="0" strike="noStrike" spc="-1">
                <a:solidFill>
                  <a:srgbClr val="000000"/>
                </a:solidFill>
                <a:uFill>
                  <a:solidFill>
                    <a:srgbClr val="FFFFFF"/>
                  </a:solidFill>
                </a:uFill>
                <a:latin typeface="Calibri"/>
              </a:rPr>
              <a:t>What constitutes the </a:t>
            </a:r>
            <a:r>
              <a:rPr lang="en-US" sz="2000" b="0" i="1" strike="noStrike" spc="-1">
                <a:solidFill>
                  <a:srgbClr val="000000"/>
                </a:solidFill>
                <a:uFill>
                  <a:solidFill>
                    <a:srgbClr val="FFFFFF"/>
                  </a:solidFill>
                </a:uFill>
                <a:latin typeface="Calibri"/>
              </a:rPr>
              <a:t>identity</a:t>
            </a:r>
            <a:r>
              <a:rPr lang="en-US" sz="2000" b="0" strike="noStrike" spc="-1">
                <a:solidFill>
                  <a:srgbClr val="000000"/>
                </a:solidFill>
                <a:uFill>
                  <a:solidFill>
                    <a:srgbClr val="FFFFFF"/>
                  </a:solidFill>
                </a:uFill>
                <a:latin typeface="Calibri"/>
              </a:rPr>
              <a:t> of an object?</a:t>
            </a:r>
            <a:endParaRPr lang="en-US" sz="1800" b="0" strike="noStrike" spc="-1">
              <a:solidFill>
                <a:srgbClr val="000000"/>
              </a:solidFill>
              <a:uFill>
                <a:solidFill>
                  <a:srgbClr val="FFFFFF"/>
                </a:solidFill>
              </a:uFill>
              <a:latin typeface="Arial"/>
            </a:endParaRPr>
          </a:p>
          <a:p>
            <a:pPr marL="743040" lvl="1" indent="-285120">
              <a:lnSpc>
                <a:spcPct val="100000"/>
              </a:lnSpc>
              <a:spcBef>
                <a:spcPts val="400"/>
              </a:spcBef>
              <a:spcAft>
                <a:spcPts val="300"/>
              </a:spcAft>
              <a:buClr>
                <a:srgbClr val="000000"/>
              </a:buClr>
              <a:buFont typeface="Arial"/>
              <a:buChar char="–"/>
            </a:pPr>
            <a:r>
              <a:rPr lang="en-US" sz="2000" b="0" strike="noStrike" spc="-1">
                <a:solidFill>
                  <a:srgbClr val="000000"/>
                </a:solidFill>
                <a:uFill>
                  <a:solidFill>
                    <a:srgbClr val="FFFFFF"/>
                  </a:solidFill>
                </a:uFill>
                <a:latin typeface="Calibri"/>
              </a:rPr>
              <a:t>What </a:t>
            </a:r>
            <a:r>
              <a:rPr lang="en-US" sz="2000" b="0" i="1" strike="noStrike" spc="-1">
                <a:solidFill>
                  <a:srgbClr val="000000"/>
                </a:solidFill>
                <a:uFill>
                  <a:solidFill>
                    <a:srgbClr val="FFFFFF"/>
                  </a:solidFill>
                </a:uFill>
                <a:latin typeface="Calibri"/>
              </a:rPr>
              <a:t>categories</a:t>
            </a:r>
            <a:r>
              <a:rPr lang="en-US" sz="2000" b="0" strike="noStrike" spc="-1">
                <a:solidFill>
                  <a:srgbClr val="000000"/>
                </a:solidFill>
                <a:uFill>
                  <a:solidFill>
                    <a:srgbClr val="FFFFFF"/>
                  </a:solidFill>
                </a:uFill>
                <a:latin typeface="Calibri"/>
              </a:rPr>
              <a:t> of things  exist?</a:t>
            </a:r>
            <a:endParaRPr lang="en-US" sz="1800" b="0" strike="noStrike" spc="-1">
              <a:solidFill>
                <a:srgbClr val="000000"/>
              </a:solidFill>
              <a:uFill>
                <a:solidFill>
                  <a:srgbClr val="FFFFFF"/>
                </a:solidFill>
              </a:uFill>
              <a:latin typeface="Arial"/>
            </a:endParaRPr>
          </a:p>
          <a:p>
            <a:pPr marL="343080" indent="-342360">
              <a:lnSpc>
                <a:spcPct val="100000"/>
              </a:lnSpc>
              <a:spcBef>
                <a:spcPts val="479"/>
              </a:spcBef>
              <a:spcAft>
                <a:spcPts val="300"/>
              </a:spcAft>
              <a:buClr>
                <a:srgbClr val="000000"/>
              </a:buClr>
              <a:buFont typeface="Arial"/>
              <a:buChar char="•"/>
            </a:pPr>
            <a:r>
              <a:rPr lang="en-US" sz="2400" b="0" strike="noStrike" spc="-1">
                <a:solidFill>
                  <a:srgbClr val="000000"/>
                </a:solidFill>
                <a:uFill>
                  <a:solidFill>
                    <a:srgbClr val="FFFFFF"/>
                  </a:solidFill>
                </a:uFill>
                <a:latin typeface="Calibri"/>
              </a:rPr>
              <a:t>Ontologies, when communicated to others, </a:t>
            </a:r>
            <a:r>
              <a:rPr lang="en-US" sz="2400" b="1" strike="noStrike" spc="-1">
                <a:solidFill>
                  <a:srgbClr val="000000"/>
                </a:solidFill>
                <a:uFill>
                  <a:solidFill>
                    <a:srgbClr val="FFFFFF"/>
                  </a:solidFill>
                </a:uFill>
                <a:latin typeface="Calibri"/>
              </a:rPr>
              <a:t>foster a </a:t>
            </a:r>
            <a:r>
              <a:rPr lang="en-US" sz="2400" b="1" i="1" strike="noStrike" spc="-1">
                <a:solidFill>
                  <a:srgbClr val="000000"/>
                </a:solidFill>
                <a:uFill>
                  <a:solidFill>
                    <a:srgbClr val="FFFFFF"/>
                  </a:solidFill>
                </a:uFill>
                <a:latin typeface="Calibri"/>
              </a:rPr>
              <a:t>shared</a:t>
            </a:r>
            <a:r>
              <a:rPr lang="en-US" sz="2400" b="1" strike="noStrike" spc="-1">
                <a:solidFill>
                  <a:srgbClr val="000000"/>
                </a:solidFill>
                <a:uFill>
                  <a:solidFill>
                    <a:srgbClr val="FFFFFF"/>
                  </a:solidFill>
                </a:uFill>
                <a:latin typeface="Calibri"/>
              </a:rPr>
              <a:t> understanding of things </a:t>
            </a:r>
            <a:r>
              <a:rPr lang="en-US" sz="2400" b="0" strike="noStrike" spc="-1">
                <a:solidFill>
                  <a:srgbClr val="000000"/>
                </a:solidFill>
                <a:uFill>
                  <a:solidFill>
                    <a:srgbClr val="FFFFFF"/>
                  </a:solidFill>
                </a:uFill>
                <a:latin typeface="Calibri"/>
              </a:rPr>
              <a:t>by making explicit a way to carve up the world</a:t>
            </a:r>
            <a:endParaRPr lang="en-US" sz="1800" b="0" strike="noStrike" spc="-1">
              <a:solidFill>
                <a:srgbClr val="000000"/>
              </a:solidFill>
              <a:uFill>
                <a:solidFill>
                  <a:srgbClr val="FFFFFF"/>
                </a:solidFill>
              </a:uFill>
              <a:latin typeface="Arial"/>
            </a:endParaRPr>
          </a:p>
        </p:txBody>
      </p:sp>
      <p:sp>
        <p:nvSpPr>
          <p:cNvPr id="247" name="CustomShape 4"/>
          <p:cNvSpPr/>
          <p:nvPr/>
        </p:nvSpPr>
        <p:spPr>
          <a:xfrm>
            <a:off x="0" y="6629400"/>
            <a:ext cx="2133000" cy="220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fld id="{13EB993B-5F21-4722-8AF5-6BB8EA7CD3FF}" type="slidenum">
              <a:rPr lang="en-US" sz="1200" b="0" strike="noStrike" spc="-1">
                <a:solidFill>
                  <a:srgbClr val="8B8B8B"/>
                </a:solidFill>
                <a:uFill>
                  <a:solidFill>
                    <a:srgbClr val="FFFFFF"/>
                  </a:solidFill>
                </a:uFill>
                <a:latin typeface="Calibri"/>
              </a:rPr>
              <a:t>3</a:t>
            </a:fld>
            <a:endParaRPr lang="en-US" sz="1800" b="0" strike="noStrike" spc="-1">
              <a:solidFill>
                <a:srgbClr val="000000"/>
              </a:solidFill>
              <a:uFill>
                <a:solidFill>
                  <a:srgbClr val="FFFFFF"/>
                </a:solidFill>
              </a:uFill>
              <a:latin typeface="Arial"/>
            </a:endParaRPr>
          </a:p>
        </p:txBody>
      </p:sp>
      <p:pic>
        <p:nvPicPr>
          <p:cNvPr id="248" name="Picture 2"/>
          <p:cNvPicPr/>
          <p:nvPr/>
        </p:nvPicPr>
        <p:blipFill>
          <a:blip r:embed="rId2"/>
          <a:stretch/>
        </p:blipFill>
        <p:spPr>
          <a:xfrm>
            <a:off x="7238880" y="1905120"/>
            <a:ext cx="1370880" cy="1792440"/>
          </a:xfrm>
          <a:prstGeom prst="rect">
            <a:avLst/>
          </a:prstGeom>
          <a:ln>
            <a:noFill/>
          </a:ln>
        </p:spPr>
      </p:pic>
      <p:sp>
        <p:nvSpPr>
          <p:cNvPr id="249" name="CustomShape 5"/>
          <p:cNvSpPr/>
          <p:nvPr/>
        </p:nvSpPr>
        <p:spPr>
          <a:xfrm>
            <a:off x="6705720" y="3863160"/>
            <a:ext cx="2437560" cy="1793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600" b="0" strike="noStrike" spc="-1">
                <a:solidFill>
                  <a:srgbClr val="000000"/>
                </a:solidFill>
                <a:uFill>
                  <a:solidFill>
                    <a:srgbClr val="FFFFFF"/>
                  </a:solidFill>
                </a:uFill>
                <a:latin typeface="Arial"/>
                <a:ea typeface="DejaVu Sans"/>
              </a:rPr>
              <a:t>Greek philosopher Parmenides (515BC) </a:t>
            </a:r>
            <a:r>
              <a:rPr lang="en-US" sz="1600" b="0" strike="noStrike" spc="-1">
                <a:solidFill>
                  <a:srgbClr val="252525"/>
                </a:solidFill>
                <a:uFill>
                  <a:solidFill>
                    <a:srgbClr val="FFFFFF"/>
                  </a:solidFill>
                </a:uFill>
                <a:latin typeface="Arial"/>
                <a:ea typeface="DejaVu Sans"/>
              </a:rPr>
              <a:t>proposed an ontological  characterization of the fundamental nature of reality – akin to a grand unification theory</a:t>
            </a:r>
            <a:endParaRPr lang="en-US" sz="1800" b="0" strike="noStrike" spc="-1">
              <a:solidFill>
                <a:srgbClr val="000000"/>
              </a:solidFill>
              <a:uFill>
                <a:solidFill>
                  <a:srgbClr val="FFFFFF"/>
                </a:solidFill>
              </a:uFill>
              <a:latin typeface="Aria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8" name="CustomShape 2"/>
          <p:cNvSpPr/>
          <p:nvPr/>
        </p:nvSpPr>
        <p:spPr>
          <a:xfrm>
            <a:off x="295920" y="1419840"/>
            <a:ext cx="7962709" cy="4414903"/>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marL="114840" lvl="1">
              <a:lnSpc>
                <a:spcPct val="95000"/>
              </a:lnSpc>
              <a:buClr>
                <a:srgbClr val="000000"/>
              </a:buClr>
            </a:pPr>
            <a:endParaRPr lang="en-US" sz="2400" b="0" strike="noStrike" spc="-1" dirty="0">
              <a:solidFill>
                <a:srgbClr val="000000"/>
              </a:solidFill>
              <a:uFill>
                <a:solidFill>
                  <a:srgbClr val="FFFFFF"/>
                </a:solidFill>
              </a:uFill>
              <a:latin typeface="Arial"/>
            </a:endParaRPr>
          </a:p>
        </p:txBody>
      </p:sp>
      <p:sp>
        <p:nvSpPr>
          <p:cNvPr id="400" name="CustomShape 4"/>
          <p:cNvSpPr/>
          <p:nvPr/>
        </p:nvSpPr>
        <p:spPr>
          <a:xfrm>
            <a:off x="0" y="6629400"/>
            <a:ext cx="2133000" cy="220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fld id="{09ADA009-BD62-44B7-BCE7-6B882F262C4A}" type="slidenum">
              <a:rPr lang="en-US" sz="1200" b="0" strike="noStrike" spc="-1">
                <a:solidFill>
                  <a:srgbClr val="8B8B8B"/>
                </a:solidFill>
                <a:uFill>
                  <a:solidFill>
                    <a:srgbClr val="FFFFFF"/>
                  </a:solidFill>
                </a:uFill>
                <a:latin typeface="Calibri"/>
              </a:rPr>
              <a:t>30</a:t>
            </a:fld>
            <a:endParaRPr lang="en-US" sz="1800" b="0" strike="noStrike" spc="-1">
              <a:solidFill>
                <a:srgbClr val="000000"/>
              </a:solidFill>
              <a:uFill>
                <a:solidFill>
                  <a:srgbClr val="FFFFFF"/>
                </a:solidFill>
              </a:uFill>
              <a:latin typeface="Arial"/>
            </a:endParaRPr>
          </a:p>
        </p:txBody>
      </p:sp>
      <p:sp>
        <p:nvSpPr>
          <p:cNvPr id="2" name="Title 1">
            <a:extLst>
              <a:ext uri="{FF2B5EF4-FFF2-40B4-BE49-F238E27FC236}">
                <a16:creationId xmlns:a16="http://schemas.microsoft.com/office/drawing/2014/main" id="{7DD1C086-9965-4DEE-9ED2-3A25E28873D6}"/>
              </a:ext>
            </a:extLst>
          </p:cNvPr>
          <p:cNvSpPr>
            <a:spLocks noGrp="1"/>
          </p:cNvSpPr>
          <p:nvPr>
            <p:ph type="title"/>
          </p:nvPr>
        </p:nvSpPr>
        <p:spPr>
          <a:xfrm>
            <a:off x="517238" y="280314"/>
            <a:ext cx="8229240" cy="1144800"/>
          </a:xfrm>
        </p:spPr>
        <p:txBody>
          <a:bodyPr/>
          <a:lstStyle/>
          <a:p>
            <a:r>
              <a:rPr lang="en-US" b="1" spc="-1" dirty="0">
                <a:solidFill>
                  <a:srgbClr val="1F497D"/>
                </a:solidFill>
                <a:uFill>
                  <a:solidFill>
                    <a:srgbClr val="FFFFFF"/>
                  </a:solidFill>
                </a:uFill>
                <a:latin typeface="Calibri"/>
                <a:ea typeface="AR PL UMing HK"/>
              </a:rPr>
              <a:t>An individual may have properties</a:t>
            </a:r>
            <a:endParaRPr lang="en-CA" dirty="0"/>
          </a:p>
        </p:txBody>
      </p:sp>
      <p:sp>
        <p:nvSpPr>
          <p:cNvPr id="6" name="Rectangle 5">
            <a:extLst>
              <a:ext uri="{FF2B5EF4-FFF2-40B4-BE49-F238E27FC236}">
                <a16:creationId xmlns:a16="http://schemas.microsoft.com/office/drawing/2014/main" id="{321B6D08-1FE6-4C3F-B9A0-311AB19D8196}"/>
              </a:ext>
            </a:extLst>
          </p:cNvPr>
          <p:cNvSpPr/>
          <p:nvPr/>
        </p:nvSpPr>
        <p:spPr>
          <a:xfrm>
            <a:off x="457199" y="1647371"/>
            <a:ext cx="8098971" cy="4524315"/>
          </a:xfrm>
          <a:prstGeom prst="rect">
            <a:avLst/>
          </a:prstGeom>
        </p:spPr>
        <p:txBody>
          <a:bodyPr wrap="square">
            <a:spAutoFit/>
          </a:bodyPr>
          <a:lstStyle/>
          <a:p>
            <a:r>
              <a:rPr lang="en-CA" sz="3200" dirty="0"/>
              <a:t>These properties can refer to attributes of the individual or relations to other </a:t>
            </a:r>
            <a:r>
              <a:rPr lang="en-CA" sz="3200" b="1" dirty="0"/>
              <a:t>individuals.</a:t>
            </a:r>
          </a:p>
          <a:p>
            <a:endParaRPr lang="en-CA" sz="3200" b="1" dirty="0"/>
          </a:p>
          <a:p>
            <a:r>
              <a:rPr lang="en-CA" sz="3200" dirty="0"/>
              <a:t>That individual transcription factor </a:t>
            </a:r>
            <a:r>
              <a:rPr lang="en-CA" sz="3200" i="1" dirty="0"/>
              <a:t>is bound to </a:t>
            </a:r>
            <a:r>
              <a:rPr lang="en-CA" sz="3200" dirty="0"/>
              <a:t>a single molecule of DNA</a:t>
            </a:r>
          </a:p>
          <a:p>
            <a:endParaRPr lang="en-CA" sz="3200" dirty="0"/>
          </a:p>
          <a:p>
            <a:r>
              <a:rPr lang="en-CA" sz="3200" dirty="0"/>
              <a:t>Robert </a:t>
            </a:r>
            <a:r>
              <a:rPr lang="en-CA" sz="3200" i="1" dirty="0"/>
              <a:t>is a colleague of</a:t>
            </a:r>
            <a:r>
              <a:rPr lang="en-CA" sz="3200" dirty="0"/>
              <a:t> Michel</a:t>
            </a:r>
          </a:p>
          <a:p>
            <a:endParaRPr lang="en-CA" sz="3200"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8" name="CustomShape 2"/>
          <p:cNvSpPr/>
          <p:nvPr/>
        </p:nvSpPr>
        <p:spPr>
          <a:xfrm>
            <a:off x="295920" y="1419840"/>
            <a:ext cx="7962709" cy="4414903"/>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marL="114840" lvl="1">
              <a:lnSpc>
                <a:spcPct val="95000"/>
              </a:lnSpc>
              <a:buClr>
                <a:srgbClr val="000000"/>
              </a:buClr>
            </a:pPr>
            <a:endParaRPr lang="en-US" sz="2400" b="0" strike="noStrike" spc="-1" dirty="0">
              <a:solidFill>
                <a:srgbClr val="000000"/>
              </a:solidFill>
              <a:uFill>
                <a:solidFill>
                  <a:srgbClr val="FFFFFF"/>
                </a:solidFill>
              </a:uFill>
              <a:latin typeface="Arial"/>
            </a:endParaRPr>
          </a:p>
        </p:txBody>
      </p:sp>
      <p:sp>
        <p:nvSpPr>
          <p:cNvPr id="400" name="CustomShape 4"/>
          <p:cNvSpPr/>
          <p:nvPr/>
        </p:nvSpPr>
        <p:spPr>
          <a:xfrm>
            <a:off x="0" y="6629400"/>
            <a:ext cx="2133000" cy="220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fld id="{09ADA009-BD62-44B7-BCE7-6B882F262C4A}" type="slidenum">
              <a:rPr lang="en-US" sz="1200" b="0" strike="noStrike" spc="-1">
                <a:solidFill>
                  <a:srgbClr val="8B8B8B"/>
                </a:solidFill>
                <a:uFill>
                  <a:solidFill>
                    <a:srgbClr val="FFFFFF"/>
                  </a:solidFill>
                </a:uFill>
                <a:latin typeface="Calibri"/>
              </a:rPr>
              <a:t>31</a:t>
            </a:fld>
            <a:endParaRPr lang="en-US" sz="1800" b="0" strike="noStrike" spc="-1">
              <a:solidFill>
                <a:srgbClr val="000000"/>
              </a:solidFill>
              <a:uFill>
                <a:solidFill>
                  <a:srgbClr val="FFFFFF"/>
                </a:solidFill>
              </a:uFill>
              <a:latin typeface="Arial"/>
            </a:endParaRPr>
          </a:p>
        </p:txBody>
      </p:sp>
      <p:sp>
        <p:nvSpPr>
          <p:cNvPr id="2" name="Title 1">
            <a:extLst>
              <a:ext uri="{FF2B5EF4-FFF2-40B4-BE49-F238E27FC236}">
                <a16:creationId xmlns:a16="http://schemas.microsoft.com/office/drawing/2014/main" id="{7DD1C086-9965-4DEE-9ED2-3A25E28873D6}"/>
              </a:ext>
            </a:extLst>
          </p:cNvPr>
          <p:cNvSpPr>
            <a:spLocks noGrp="1"/>
          </p:cNvSpPr>
          <p:nvPr>
            <p:ph type="title"/>
          </p:nvPr>
        </p:nvSpPr>
        <p:spPr/>
        <p:txBody>
          <a:bodyPr/>
          <a:lstStyle/>
          <a:p>
            <a:r>
              <a:rPr lang="en-US" b="1" spc="-1" dirty="0" err="1">
                <a:solidFill>
                  <a:srgbClr val="1F497D"/>
                </a:solidFill>
                <a:uFill>
                  <a:solidFill>
                    <a:srgbClr val="FFFFFF"/>
                  </a:solidFill>
                </a:uFill>
                <a:latin typeface="Calibri"/>
              </a:rPr>
              <a:t>subClass</a:t>
            </a:r>
            <a:endParaRPr lang="en-CA" dirty="0"/>
          </a:p>
        </p:txBody>
      </p:sp>
      <p:sp>
        <p:nvSpPr>
          <p:cNvPr id="3" name="TextBox 2">
            <a:extLst>
              <a:ext uri="{FF2B5EF4-FFF2-40B4-BE49-F238E27FC236}">
                <a16:creationId xmlns:a16="http://schemas.microsoft.com/office/drawing/2014/main" id="{39B4ADC2-CDA3-4296-BE6A-C9C28348E89D}"/>
              </a:ext>
            </a:extLst>
          </p:cNvPr>
          <p:cNvSpPr txBox="1"/>
          <p:nvPr/>
        </p:nvSpPr>
        <p:spPr>
          <a:xfrm>
            <a:off x="391887" y="1494972"/>
            <a:ext cx="8178440" cy="4154984"/>
          </a:xfrm>
          <a:prstGeom prst="rect">
            <a:avLst/>
          </a:prstGeom>
          <a:noFill/>
        </p:spPr>
        <p:txBody>
          <a:bodyPr wrap="square" rtlCol="0">
            <a:spAutoFit/>
          </a:bodyPr>
          <a:lstStyle/>
          <a:p>
            <a:r>
              <a:rPr lang="en-CA" sz="2400" dirty="0"/>
              <a:t>A </a:t>
            </a:r>
            <a:r>
              <a:rPr lang="en-CA" sz="2400" b="1" dirty="0" err="1"/>
              <a:t>subClass</a:t>
            </a:r>
            <a:r>
              <a:rPr lang="en-CA" sz="2400" dirty="0"/>
              <a:t> is a class that minimally exhibits all the attributes of a parent class, and potentially more.</a:t>
            </a:r>
          </a:p>
          <a:p>
            <a:endParaRPr lang="en-CA" sz="2400" dirty="0"/>
          </a:p>
          <a:p>
            <a:r>
              <a:rPr lang="en-CA" sz="2400" dirty="0"/>
              <a:t>Transcription Factor </a:t>
            </a:r>
            <a:r>
              <a:rPr lang="en-CA" sz="2400" b="1" dirty="0" err="1"/>
              <a:t>subClassOf</a:t>
            </a:r>
            <a:r>
              <a:rPr lang="en-CA" sz="2400" dirty="0"/>
              <a:t> Protein</a:t>
            </a:r>
          </a:p>
          <a:p>
            <a:endParaRPr lang="en-CA" sz="2400" dirty="0"/>
          </a:p>
          <a:p>
            <a:r>
              <a:rPr lang="en-CA" sz="2400" dirty="0"/>
              <a:t>all transcription factors are also proteins -&gt; each transcription factor shares all the attributes that proteins do. </a:t>
            </a:r>
          </a:p>
          <a:p>
            <a:endParaRPr lang="en-CA" sz="2400" dirty="0"/>
          </a:p>
          <a:p>
            <a:r>
              <a:rPr lang="en-CA" sz="2400" dirty="0"/>
              <a:t>However, the inverse, that all proteins are transcription factors is </a:t>
            </a:r>
            <a:r>
              <a:rPr lang="en-CA" sz="2400" b="1" dirty="0"/>
              <a:t>not</a:t>
            </a:r>
            <a:r>
              <a:rPr lang="en-CA" sz="2400" dirty="0"/>
              <a:t> implied.</a:t>
            </a:r>
          </a:p>
        </p:txBody>
      </p:sp>
    </p:spTree>
    <p:extLst>
      <p:ext uri="{BB962C8B-B14F-4D97-AF65-F5344CB8AC3E}">
        <p14:creationId xmlns:p14="http://schemas.microsoft.com/office/powerpoint/2010/main" val="102449656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8" name="CustomShape 2"/>
          <p:cNvSpPr/>
          <p:nvPr/>
        </p:nvSpPr>
        <p:spPr>
          <a:xfrm>
            <a:off x="295920" y="1419840"/>
            <a:ext cx="7962709" cy="4414903"/>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marL="114840" lvl="1">
              <a:lnSpc>
                <a:spcPct val="95000"/>
              </a:lnSpc>
              <a:buClr>
                <a:srgbClr val="000000"/>
              </a:buClr>
            </a:pPr>
            <a:endParaRPr lang="en-US" sz="2400" b="0" strike="noStrike" spc="-1" dirty="0">
              <a:solidFill>
                <a:srgbClr val="000000"/>
              </a:solidFill>
              <a:uFill>
                <a:solidFill>
                  <a:srgbClr val="FFFFFF"/>
                </a:solidFill>
              </a:uFill>
              <a:latin typeface="Arial"/>
            </a:endParaRPr>
          </a:p>
        </p:txBody>
      </p:sp>
      <p:sp>
        <p:nvSpPr>
          <p:cNvPr id="400" name="CustomShape 4"/>
          <p:cNvSpPr/>
          <p:nvPr/>
        </p:nvSpPr>
        <p:spPr>
          <a:xfrm>
            <a:off x="0" y="6629400"/>
            <a:ext cx="2133000" cy="220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fld id="{09ADA009-BD62-44B7-BCE7-6B882F262C4A}" type="slidenum">
              <a:rPr lang="en-US" sz="1200" b="0" strike="noStrike" spc="-1">
                <a:solidFill>
                  <a:srgbClr val="8B8B8B"/>
                </a:solidFill>
                <a:uFill>
                  <a:solidFill>
                    <a:srgbClr val="FFFFFF"/>
                  </a:solidFill>
                </a:uFill>
                <a:latin typeface="Calibri"/>
              </a:rPr>
              <a:t>32</a:t>
            </a:fld>
            <a:endParaRPr lang="en-US" sz="1800" b="0" strike="noStrike" spc="-1">
              <a:solidFill>
                <a:srgbClr val="000000"/>
              </a:solidFill>
              <a:uFill>
                <a:solidFill>
                  <a:srgbClr val="FFFFFF"/>
                </a:solidFill>
              </a:uFill>
              <a:latin typeface="Arial"/>
            </a:endParaRPr>
          </a:p>
        </p:txBody>
      </p:sp>
      <p:sp>
        <p:nvSpPr>
          <p:cNvPr id="2" name="Title 1">
            <a:extLst>
              <a:ext uri="{FF2B5EF4-FFF2-40B4-BE49-F238E27FC236}">
                <a16:creationId xmlns:a16="http://schemas.microsoft.com/office/drawing/2014/main" id="{7DD1C086-9965-4DEE-9ED2-3A25E28873D6}"/>
              </a:ext>
            </a:extLst>
          </p:cNvPr>
          <p:cNvSpPr>
            <a:spLocks noGrp="1"/>
          </p:cNvSpPr>
          <p:nvPr>
            <p:ph type="title"/>
          </p:nvPr>
        </p:nvSpPr>
        <p:spPr>
          <a:xfrm>
            <a:off x="471715" y="450112"/>
            <a:ext cx="8229240" cy="1144800"/>
          </a:xfrm>
        </p:spPr>
        <p:txBody>
          <a:bodyPr/>
          <a:lstStyle/>
          <a:p>
            <a:r>
              <a:rPr lang="en-US" b="1" spc="-1" dirty="0">
                <a:solidFill>
                  <a:srgbClr val="1F497D"/>
                </a:solidFill>
                <a:uFill>
                  <a:solidFill>
                    <a:srgbClr val="FFFFFF"/>
                  </a:solidFill>
                </a:uFill>
                <a:latin typeface="Calibri"/>
              </a:rPr>
              <a:t>Equivalent class</a:t>
            </a:r>
            <a:endParaRPr lang="en-CA" dirty="0"/>
          </a:p>
        </p:txBody>
      </p:sp>
      <p:sp>
        <p:nvSpPr>
          <p:cNvPr id="6" name="Rectangle 5">
            <a:extLst>
              <a:ext uri="{FF2B5EF4-FFF2-40B4-BE49-F238E27FC236}">
                <a16:creationId xmlns:a16="http://schemas.microsoft.com/office/drawing/2014/main" id="{39DD6694-C722-4174-AE22-F803BF1359B2}"/>
              </a:ext>
            </a:extLst>
          </p:cNvPr>
          <p:cNvSpPr/>
          <p:nvPr/>
        </p:nvSpPr>
        <p:spPr>
          <a:xfrm>
            <a:off x="471715" y="1494971"/>
            <a:ext cx="8084456" cy="3970318"/>
          </a:xfrm>
          <a:prstGeom prst="rect">
            <a:avLst/>
          </a:prstGeom>
        </p:spPr>
        <p:txBody>
          <a:bodyPr wrap="square">
            <a:spAutoFit/>
          </a:bodyPr>
          <a:lstStyle/>
          <a:p>
            <a:r>
              <a:rPr lang="en-CA" sz="2800" dirty="0"/>
              <a:t>Two classes are </a:t>
            </a:r>
            <a:r>
              <a:rPr lang="en-CA" sz="2800" b="1" dirty="0"/>
              <a:t>equivalent</a:t>
            </a:r>
            <a:r>
              <a:rPr lang="en-CA" sz="2800" dirty="0"/>
              <a:t> when they are </a:t>
            </a:r>
            <a:r>
              <a:rPr lang="en-CA" sz="2800" dirty="0" err="1"/>
              <a:t>intensionally</a:t>
            </a:r>
            <a:r>
              <a:rPr lang="en-CA" sz="2800" dirty="0"/>
              <a:t> the same, and must therefore contain exactly the same individuals.</a:t>
            </a:r>
          </a:p>
          <a:p>
            <a:endParaRPr lang="en-CA" sz="2800" dirty="0"/>
          </a:p>
          <a:p>
            <a:r>
              <a:rPr lang="en-CA" sz="2800" dirty="0"/>
              <a:t>For example, we often use the term Protein and Polypeptide interchangeably, meaning that every instance of the class Protein is also an instance of class Polypeptide, and vice versa. </a:t>
            </a:r>
          </a:p>
          <a:p>
            <a:endParaRPr lang="en-CA" sz="2800" dirty="0"/>
          </a:p>
        </p:txBody>
      </p:sp>
    </p:spTree>
    <p:extLst>
      <p:ext uri="{BB962C8B-B14F-4D97-AF65-F5344CB8AC3E}">
        <p14:creationId xmlns:p14="http://schemas.microsoft.com/office/powerpoint/2010/main" val="9238898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8" name="CustomShape 2"/>
          <p:cNvSpPr/>
          <p:nvPr/>
        </p:nvSpPr>
        <p:spPr>
          <a:xfrm>
            <a:off x="295920" y="1419840"/>
            <a:ext cx="7962709" cy="4414903"/>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marL="114840" lvl="1">
              <a:lnSpc>
                <a:spcPct val="95000"/>
              </a:lnSpc>
              <a:buClr>
                <a:srgbClr val="000000"/>
              </a:buClr>
            </a:pPr>
            <a:endParaRPr lang="en-US" sz="2400" b="0" strike="noStrike" spc="-1" dirty="0">
              <a:solidFill>
                <a:srgbClr val="000000"/>
              </a:solidFill>
              <a:uFill>
                <a:solidFill>
                  <a:srgbClr val="FFFFFF"/>
                </a:solidFill>
              </a:uFill>
              <a:latin typeface="Arial"/>
            </a:endParaRPr>
          </a:p>
        </p:txBody>
      </p:sp>
      <p:sp>
        <p:nvSpPr>
          <p:cNvPr id="400" name="CustomShape 4"/>
          <p:cNvSpPr/>
          <p:nvPr/>
        </p:nvSpPr>
        <p:spPr>
          <a:xfrm>
            <a:off x="0" y="6629400"/>
            <a:ext cx="2133000" cy="220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fld id="{09ADA009-BD62-44B7-BCE7-6B882F262C4A}" type="slidenum">
              <a:rPr lang="en-US" sz="1200" b="0" strike="noStrike" spc="-1">
                <a:solidFill>
                  <a:srgbClr val="8B8B8B"/>
                </a:solidFill>
                <a:uFill>
                  <a:solidFill>
                    <a:srgbClr val="FFFFFF"/>
                  </a:solidFill>
                </a:uFill>
                <a:latin typeface="Calibri"/>
              </a:rPr>
              <a:t>33</a:t>
            </a:fld>
            <a:endParaRPr lang="en-US" sz="1800" b="0" strike="noStrike" spc="-1">
              <a:solidFill>
                <a:srgbClr val="000000"/>
              </a:solidFill>
              <a:uFill>
                <a:solidFill>
                  <a:srgbClr val="FFFFFF"/>
                </a:solidFill>
              </a:uFill>
              <a:latin typeface="Arial"/>
            </a:endParaRPr>
          </a:p>
        </p:txBody>
      </p:sp>
      <p:sp>
        <p:nvSpPr>
          <p:cNvPr id="2" name="Title 1">
            <a:extLst>
              <a:ext uri="{FF2B5EF4-FFF2-40B4-BE49-F238E27FC236}">
                <a16:creationId xmlns:a16="http://schemas.microsoft.com/office/drawing/2014/main" id="{7DD1C086-9965-4DEE-9ED2-3A25E28873D6}"/>
              </a:ext>
            </a:extLst>
          </p:cNvPr>
          <p:cNvSpPr>
            <a:spLocks noGrp="1"/>
          </p:cNvSpPr>
          <p:nvPr>
            <p:ph type="title"/>
          </p:nvPr>
        </p:nvSpPr>
        <p:spPr/>
        <p:txBody>
          <a:bodyPr/>
          <a:lstStyle/>
          <a:p>
            <a:r>
              <a:rPr lang="en-US" b="1" spc="-1" dirty="0">
                <a:solidFill>
                  <a:srgbClr val="1F497D"/>
                </a:solidFill>
                <a:uFill>
                  <a:solidFill>
                    <a:srgbClr val="FFFFFF"/>
                  </a:solidFill>
                </a:uFill>
                <a:latin typeface="Calibri"/>
              </a:rPr>
              <a:t>Disjoint classes</a:t>
            </a:r>
            <a:endParaRPr lang="en-CA" dirty="0"/>
          </a:p>
        </p:txBody>
      </p:sp>
      <p:sp>
        <p:nvSpPr>
          <p:cNvPr id="3" name="Rectangle 2">
            <a:extLst>
              <a:ext uri="{FF2B5EF4-FFF2-40B4-BE49-F238E27FC236}">
                <a16:creationId xmlns:a16="http://schemas.microsoft.com/office/drawing/2014/main" id="{57918DE8-F952-4EFD-A4C7-00E0446733BB}"/>
              </a:ext>
            </a:extLst>
          </p:cNvPr>
          <p:cNvSpPr/>
          <p:nvPr/>
        </p:nvSpPr>
        <p:spPr>
          <a:xfrm>
            <a:off x="457199" y="1418399"/>
            <a:ext cx="7962709" cy="3970318"/>
          </a:xfrm>
          <a:prstGeom prst="rect">
            <a:avLst/>
          </a:prstGeom>
        </p:spPr>
        <p:txBody>
          <a:bodyPr wrap="square">
            <a:spAutoFit/>
          </a:bodyPr>
          <a:lstStyle/>
          <a:p>
            <a:r>
              <a:rPr lang="en-CA" sz="2800" dirty="0"/>
              <a:t>Two classes are </a:t>
            </a:r>
            <a:r>
              <a:rPr lang="en-CA" sz="2800" b="1" dirty="0"/>
              <a:t>disjoint</a:t>
            </a:r>
            <a:r>
              <a:rPr lang="en-CA" sz="2800" dirty="0"/>
              <a:t> when they </a:t>
            </a:r>
            <a:r>
              <a:rPr lang="en-CA" sz="2800" u="sng" dirty="0"/>
              <a:t>cannot</a:t>
            </a:r>
            <a:r>
              <a:rPr lang="en-CA" sz="2800" dirty="0"/>
              <a:t> share the same instances. Membership in one class precludes membership in the other.</a:t>
            </a:r>
          </a:p>
          <a:p>
            <a:endParaRPr lang="en-CA" sz="2800" dirty="0"/>
          </a:p>
          <a:p>
            <a:r>
              <a:rPr lang="en-CA" sz="2800" dirty="0"/>
              <a:t>For example, no molecule can both be wholly a DNA molecule and also be a Protein molecule.</a:t>
            </a:r>
          </a:p>
          <a:p>
            <a:endParaRPr lang="en-CA" sz="2800" dirty="0"/>
          </a:p>
          <a:p>
            <a:r>
              <a:rPr lang="en-CA" sz="2800" dirty="0" err="1"/>
              <a:t>owl:disjointClasses</a:t>
            </a:r>
            <a:r>
              <a:rPr lang="en-CA" sz="2800" dirty="0"/>
              <a:t> ( DNA, Protein )</a:t>
            </a:r>
          </a:p>
          <a:p>
            <a:endParaRPr lang="en-CA" sz="2800" dirty="0"/>
          </a:p>
        </p:txBody>
      </p:sp>
    </p:spTree>
    <p:extLst>
      <p:ext uri="{BB962C8B-B14F-4D97-AF65-F5344CB8AC3E}">
        <p14:creationId xmlns:p14="http://schemas.microsoft.com/office/powerpoint/2010/main" val="49747236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8" name="CustomShape 2"/>
          <p:cNvSpPr/>
          <p:nvPr/>
        </p:nvSpPr>
        <p:spPr>
          <a:xfrm>
            <a:off x="295920" y="1419840"/>
            <a:ext cx="7962709" cy="4414903"/>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marL="114840" lvl="1">
              <a:lnSpc>
                <a:spcPct val="95000"/>
              </a:lnSpc>
              <a:buClr>
                <a:srgbClr val="000000"/>
              </a:buClr>
            </a:pPr>
            <a:endParaRPr lang="en-US" sz="2400" b="0" strike="noStrike" spc="-1" dirty="0">
              <a:solidFill>
                <a:srgbClr val="000000"/>
              </a:solidFill>
              <a:uFill>
                <a:solidFill>
                  <a:srgbClr val="FFFFFF"/>
                </a:solidFill>
              </a:uFill>
              <a:latin typeface="Arial"/>
            </a:endParaRPr>
          </a:p>
        </p:txBody>
      </p:sp>
      <p:sp>
        <p:nvSpPr>
          <p:cNvPr id="400" name="CustomShape 4"/>
          <p:cNvSpPr/>
          <p:nvPr/>
        </p:nvSpPr>
        <p:spPr>
          <a:xfrm>
            <a:off x="0" y="6629400"/>
            <a:ext cx="2133000" cy="220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fld id="{09ADA009-BD62-44B7-BCE7-6B882F262C4A}" type="slidenum">
              <a:rPr lang="en-US" sz="1200" b="0" strike="noStrike" spc="-1">
                <a:solidFill>
                  <a:srgbClr val="8B8B8B"/>
                </a:solidFill>
                <a:uFill>
                  <a:solidFill>
                    <a:srgbClr val="FFFFFF"/>
                  </a:solidFill>
                </a:uFill>
                <a:latin typeface="Calibri"/>
              </a:rPr>
              <a:t>34</a:t>
            </a:fld>
            <a:endParaRPr lang="en-US" sz="1800" b="0" strike="noStrike" spc="-1">
              <a:solidFill>
                <a:srgbClr val="000000"/>
              </a:solidFill>
              <a:uFill>
                <a:solidFill>
                  <a:srgbClr val="FFFFFF"/>
                </a:solidFill>
              </a:uFill>
              <a:latin typeface="Arial"/>
            </a:endParaRPr>
          </a:p>
        </p:txBody>
      </p:sp>
      <p:sp>
        <p:nvSpPr>
          <p:cNvPr id="2" name="Title 1">
            <a:extLst>
              <a:ext uri="{FF2B5EF4-FFF2-40B4-BE49-F238E27FC236}">
                <a16:creationId xmlns:a16="http://schemas.microsoft.com/office/drawing/2014/main" id="{7DD1C086-9965-4DEE-9ED2-3A25E28873D6}"/>
              </a:ext>
            </a:extLst>
          </p:cNvPr>
          <p:cNvSpPr>
            <a:spLocks noGrp="1"/>
          </p:cNvSpPr>
          <p:nvPr>
            <p:ph type="title"/>
          </p:nvPr>
        </p:nvSpPr>
        <p:spPr>
          <a:xfrm>
            <a:off x="457200" y="363026"/>
            <a:ext cx="8229240" cy="1144800"/>
          </a:xfrm>
        </p:spPr>
        <p:txBody>
          <a:bodyPr/>
          <a:lstStyle/>
          <a:p>
            <a:r>
              <a:rPr lang="en-US" b="1" spc="-1" dirty="0">
                <a:solidFill>
                  <a:srgbClr val="1F497D"/>
                </a:solidFill>
                <a:uFill>
                  <a:solidFill>
                    <a:srgbClr val="FFFFFF"/>
                  </a:solidFill>
                </a:uFill>
                <a:latin typeface="Calibri"/>
              </a:rPr>
              <a:t>Same and different individuals</a:t>
            </a:r>
            <a:endParaRPr lang="en-CA" dirty="0"/>
          </a:p>
        </p:txBody>
      </p:sp>
      <p:sp>
        <p:nvSpPr>
          <p:cNvPr id="6" name="Rectangle 5">
            <a:extLst>
              <a:ext uri="{FF2B5EF4-FFF2-40B4-BE49-F238E27FC236}">
                <a16:creationId xmlns:a16="http://schemas.microsoft.com/office/drawing/2014/main" id="{29E64169-D469-492E-B0F6-344771EECCB4}"/>
              </a:ext>
            </a:extLst>
          </p:cNvPr>
          <p:cNvSpPr/>
          <p:nvPr/>
        </p:nvSpPr>
        <p:spPr>
          <a:xfrm>
            <a:off x="457200" y="1618342"/>
            <a:ext cx="8026400" cy="3785652"/>
          </a:xfrm>
          <a:prstGeom prst="rect">
            <a:avLst/>
          </a:prstGeom>
        </p:spPr>
        <p:txBody>
          <a:bodyPr wrap="square">
            <a:spAutoFit/>
          </a:bodyPr>
          <a:lstStyle/>
          <a:p>
            <a:r>
              <a:rPr lang="en-CA" sz="2400" dirty="0"/>
              <a:t>OWL does not assume that two names imply two different individuals (Open World Assumption).</a:t>
            </a:r>
          </a:p>
          <a:p>
            <a:r>
              <a:rPr lang="en-CA" sz="2400" dirty="0"/>
              <a:t>In fact, one individual may have two names – e.g. </a:t>
            </a:r>
            <a:r>
              <a:rPr lang="en-CA" sz="2400" b="1" dirty="0"/>
              <a:t>P38398 </a:t>
            </a:r>
            <a:r>
              <a:rPr lang="en-CA" sz="2400" dirty="0"/>
              <a:t>and </a:t>
            </a:r>
            <a:r>
              <a:rPr lang="en-CA" sz="2400" b="1" dirty="0"/>
              <a:t>Q7KYU9</a:t>
            </a:r>
            <a:r>
              <a:rPr lang="en-CA" sz="2400" dirty="0"/>
              <a:t> are two names for</a:t>
            </a:r>
            <a:r>
              <a:rPr lang="en-CA" sz="2400" b="1" dirty="0"/>
              <a:t> BRCA1</a:t>
            </a:r>
            <a:r>
              <a:rPr lang="en-CA" sz="2400" dirty="0"/>
              <a:t> - so it would be wrong to assume/conclude that these refer to two different individuals (Closed World Assumption)</a:t>
            </a:r>
          </a:p>
          <a:p>
            <a:endParaRPr lang="en-CA" sz="2400" dirty="0"/>
          </a:p>
          <a:p>
            <a:r>
              <a:rPr lang="en-CA" sz="2400" dirty="0"/>
              <a:t>However, OWL provides a mechanism to explicitly indicate that individuals are the same as (</a:t>
            </a:r>
            <a:r>
              <a:rPr lang="en-CA" sz="2400" dirty="0" err="1"/>
              <a:t>owl:sameAs</a:t>
            </a:r>
            <a:r>
              <a:rPr lang="en-CA" sz="2400" dirty="0"/>
              <a:t>) or different from (</a:t>
            </a:r>
            <a:r>
              <a:rPr lang="en-CA" sz="2400" dirty="0" err="1"/>
              <a:t>owl:differentFrom</a:t>
            </a:r>
            <a:r>
              <a:rPr lang="en-CA" sz="2400" dirty="0"/>
              <a:t>) one another. </a:t>
            </a:r>
          </a:p>
        </p:txBody>
      </p:sp>
    </p:spTree>
    <p:extLst>
      <p:ext uri="{BB962C8B-B14F-4D97-AF65-F5344CB8AC3E}">
        <p14:creationId xmlns:p14="http://schemas.microsoft.com/office/powerpoint/2010/main" val="242926543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8" name="CustomShape 2"/>
          <p:cNvSpPr/>
          <p:nvPr/>
        </p:nvSpPr>
        <p:spPr>
          <a:xfrm>
            <a:off x="295920" y="1419840"/>
            <a:ext cx="7962709" cy="4414903"/>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marL="114840" lvl="1">
              <a:lnSpc>
                <a:spcPct val="95000"/>
              </a:lnSpc>
              <a:buClr>
                <a:srgbClr val="000000"/>
              </a:buClr>
            </a:pPr>
            <a:endParaRPr lang="en-US" sz="2400" b="0" strike="noStrike" spc="-1" dirty="0">
              <a:solidFill>
                <a:srgbClr val="000000"/>
              </a:solidFill>
              <a:uFill>
                <a:solidFill>
                  <a:srgbClr val="FFFFFF"/>
                </a:solidFill>
              </a:uFill>
              <a:latin typeface="Arial"/>
            </a:endParaRPr>
          </a:p>
        </p:txBody>
      </p:sp>
      <p:sp>
        <p:nvSpPr>
          <p:cNvPr id="400" name="CustomShape 4"/>
          <p:cNvSpPr/>
          <p:nvPr/>
        </p:nvSpPr>
        <p:spPr>
          <a:xfrm>
            <a:off x="0" y="6629400"/>
            <a:ext cx="2133000" cy="220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fld id="{09ADA009-BD62-44B7-BCE7-6B882F262C4A}" type="slidenum">
              <a:rPr lang="en-US" sz="1200" b="0" strike="noStrike" spc="-1">
                <a:solidFill>
                  <a:srgbClr val="8B8B8B"/>
                </a:solidFill>
                <a:uFill>
                  <a:solidFill>
                    <a:srgbClr val="FFFFFF"/>
                  </a:solidFill>
                </a:uFill>
                <a:latin typeface="Calibri"/>
              </a:rPr>
              <a:t>35</a:t>
            </a:fld>
            <a:endParaRPr lang="en-US" sz="1800" b="0" strike="noStrike" spc="-1">
              <a:solidFill>
                <a:srgbClr val="000000"/>
              </a:solidFill>
              <a:uFill>
                <a:solidFill>
                  <a:srgbClr val="FFFFFF"/>
                </a:solidFill>
              </a:uFill>
              <a:latin typeface="Arial"/>
            </a:endParaRPr>
          </a:p>
        </p:txBody>
      </p:sp>
      <p:sp>
        <p:nvSpPr>
          <p:cNvPr id="4" name="Text Placeholder 3">
            <a:extLst>
              <a:ext uri="{FF2B5EF4-FFF2-40B4-BE49-F238E27FC236}">
                <a16:creationId xmlns:a16="http://schemas.microsoft.com/office/drawing/2014/main" id="{00F1C51F-D641-4D11-BD94-A8F91EB60C10}"/>
              </a:ext>
            </a:extLst>
          </p:cNvPr>
          <p:cNvSpPr>
            <a:spLocks noGrp="1"/>
          </p:cNvSpPr>
          <p:nvPr>
            <p:ph type="body"/>
          </p:nvPr>
        </p:nvSpPr>
        <p:spPr>
          <a:xfrm>
            <a:off x="457200" y="1604519"/>
            <a:ext cx="8229240" cy="4600337"/>
          </a:xfrm>
        </p:spPr>
        <p:txBody>
          <a:bodyPr/>
          <a:lstStyle/>
          <a:p>
            <a:pPr marL="0" indent="0">
              <a:buNone/>
            </a:pPr>
            <a:r>
              <a:rPr lang="en-CA" sz="2400" dirty="0"/>
              <a:t>This has important implications when counting the number of entities in a knowledge base.</a:t>
            </a:r>
          </a:p>
          <a:p>
            <a:pPr marL="0" indent="0">
              <a:buNone/>
            </a:pPr>
            <a:r>
              <a:rPr lang="en-CA" sz="2400" dirty="0"/>
              <a:t>Individual:</a:t>
            </a:r>
            <a:r>
              <a:rPr lang="en-CA" sz="2400" b="1" dirty="0"/>
              <a:t> P38398</a:t>
            </a:r>
          </a:p>
          <a:p>
            <a:pPr marL="0" indent="0">
              <a:buNone/>
            </a:pPr>
            <a:r>
              <a:rPr lang="en-CA" sz="2400" dirty="0"/>
              <a:t>Individual: </a:t>
            </a:r>
            <a:r>
              <a:rPr lang="en-CA" sz="2400" b="1" dirty="0"/>
              <a:t>Q7KYU9</a:t>
            </a:r>
          </a:p>
          <a:p>
            <a:pPr marL="0" indent="0">
              <a:buNone/>
            </a:pPr>
            <a:r>
              <a:rPr lang="en-CA" sz="2400" dirty="0"/>
              <a:t>Individual: </a:t>
            </a:r>
            <a:r>
              <a:rPr lang="en-CA" sz="2400" b="1" dirty="0"/>
              <a:t>Q16512</a:t>
            </a:r>
            <a:endParaRPr lang="en-CA" sz="2400" dirty="0"/>
          </a:p>
          <a:p>
            <a:pPr marL="0" indent="0">
              <a:buNone/>
            </a:pPr>
            <a:r>
              <a:rPr lang="en-CA" sz="2400" dirty="0"/>
              <a:t>-&gt; how many individuals are there? At least 1</a:t>
            </a:r>
          </a:p>
          <a:p>
            <a:pPr marL="0" indent="0">
              <a:buNone/>
            </a:pPr>
            <a:r>
              <a:rPr lang="en-CA" sz="2400" b="1" dirty="0"/>
              <a:t>P38398 </a:t>
            </a:r>
            <a:r>
              <a:rPr lang="en-CA" sz="2400" dirty="0" err="1"/>
              <a:t>owl:sameAs</a:t>
            </a:r>
            <a:r>
              <a:rPr lang="en-CA" sz="2400" dirty="0"/>
              <a:t> </a:t>
            </a:r>
            <a:r>
              <a:rPr lang="en-CA" sz="2400" b="1" dirty="0"/>
              <a:t>Q7KYU9</a:t>
            </a:r>
          </a:p>
          <a:p>
            <a:pPr marL="0" indent="0">
              <a:buNone/>
            </a:pPr>
            <a:r>
              <a:rPr lang="en-CA" sz="2400" dirty="0"/>
              <a:t>-&gt; how many individuals are there? At least 1</a:t>
            </a:r>
          </a:p>
          <a:p>
            <a:pPr marL="0" indent="0">
              <a:buNone/>
            </a:pPr>
            <a:r>
              <a:rPr lang="en-CA" sz="2400" b="1" dirty="0"/>
              <a:t>P38398 </a:t>
            </a:r>
            <a:r>
              <a:rPr lang="en-CA" sz="2400" dirty="0" err="1"/>
              <a:t>owl:differentFrom</a:t>
            </a:r>
            <a:r>
              <a:rPr lang="en-CA" sz="2400" dirty="0"/>
              <a:t> </a:t>
            </a:r>
            <a:r>
              <a:rPr lang="en-CA" sz="2400" b="1" dirty="0"/>
              <a:t>Q16512</a:t>
            </a:r>
            <a:endParaRPr lang="en-CA" sz="2400" dirty="0"/>
          </a:p>
          <a:p>
            <a:pPr marL="0" indent="0">
              <a:buNone/>
            </a:pPr>
            <a:r>
              <a:rPr lang="en-CA" sz="2400" dirty="0"/>
              <a:t>-&gt; how many individuals are there? At least 2</a:t>
            </a:r>
          </a:p>
          <a:p>
            <a:pPr marL="0" indent="0">
              <a:buNone/>
            </a:pPr>
            <a:endParaRPr lang="en-CA" sz="2400" dirty="0"/>
          </a:p>
        </p:txBody>
      </p:sp>
      <p:sp>
        <p:nvSpPr>
          <p:cNvPr id="2" name="Title 1">
            <a:extLst>
              <a:ext uri="{FF2B5EF4-FFF2-40B4-BE49-F238E27FC236}">
                <a16:creationId xmlns:a16="http://schemas.microsoft.com/office/drawing/2014/main" id="{7DD1C086-9965-4DEE-9ED2-3A25E28873D6}"/>
              </a:ext>
            </a:extLst>
          </p:cNvPr>
          <p:cNvSpPr>
            <a:spLocks noGrp="1"/>
          </p:cNvSpPr>
          <p:nvPr>
            <p:ph type="title"/>
          </p:nvPr>
        </p:nvSpPr>
        <p:spPr/>
        <p:txBody>
          <a:bodyPr/>
          <a:lstStyle/>
          <a:p>
            <a:r>
              <a:rPr lang="en-US" b="1" spc="-1" dirty="0">
                <a:solidFill>
                  <a:srgbClr val="1F497D"/>
                </a:solidFill>
                <a:uFill>
                  <a:solidFill>
                    <a:srgbClr val="FFFFFF"/>
                  </a:solidFill>
                </a:uFill>
                <a:latin typeface="Calibri"/>
              </a:rPr>
              <a:t>Same and different individuals</a:t>
            </a:r>
            <a:endParaRPr lang="en-CA" dirty="0"/>
          </a:p>
        </p:txBody>
      </p:sp>
    </p:spTree>
    <p:extLst>
      <p:ext uri="{BB962C8B-B14F-4D97-AF65-F5344CB8AC3E}">
        <p14:creationId xmlns:p14="http://schemas.microsoft.com/office/powerpoint/2010/main" val="256446408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8" name="CustomShape 2"/>
          <p:cNvSpPr/>
          <p:nvPr/>
        </p:nvSpPr>
        <p:spPr>
          <a:xfrm>
            <a:off x="295920" y="1419840"/>
            <a:ext cx="7962709" cy="4414903"/>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marL="114840" lvl="1">
              <a:lnSpc>
                <a:spcPct val="95000"/>
              </a:lnSpc>
              <a:buClr>
                <a:srgbClr val="000000"/>
              </a:buClr>
            </a:pPr>
            <a:endParaRPr lang="en-US" sz="2400" b="0" strike="noStrike" spc="-1" dirty="0">
              <a:solidFill>
                <a:srgbClr val="000000"/>
              </a:solidFill>
              <a:uFill>
                <a:solidFill>
                  <a:srgbClr val="FFFFFF"/>
                </a:solidFill>
              </a:uFill>
              <a:latin typeface="Arial"/>
            </a:endParaRPr>
          </a:p>
        </p:txBody>
      </p:sp>
      <p:sp>
        <p:nvSpPr>
          <p:cNvPr id="400" name="CustomShape 4"/>
          <p:cNvSpPr/>
          <p:nvPr/>
        </p:nvSpPr>
        <p:spPr>
          <a:xfrm>
            <a:off x="0" y="6629400"/>
            <a:ext cx="2133000" cy="220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fld id="{09ADA009-BD62-44B7-BCE7-6B882F262C4A}" type="slidenum">
              <a:rPr lang="en-US" sz="1200" b="0" strike="noStrike" spc="-1">
                <a:solidFill>
                  <a:srgbClr val="8B8B8B"/>
                </a:solidFill>
                <a:uFill>
                  <a:solidFill>
                    <a:srgbClr val="FFFFFF"/>
                  </a:solidFill>
                </a:uFill>
                <a:latin typeface="Calibri"/>
              </a:rPr>
              <a:t>36</a:t>
            </a:fld>
            <a:endParaRPr lang="en-US" sz="1800" b="0" strike="noStrike" spc="-1" dirty="0">
              <a:solidFill>
                <a:srgbClr val="000000"/>
              </a:solidFill>
              <a:uFill>
                <a:solidFill>
                  <a:srgbClr val="FFFFFF"/>
                </a:solidFill>
              </a:uFill>
              <a:latin typeface="Arial"/>
            </a:endParaRPr>
          </a:p>
        </p:txBody>
      </p:sp>
      <p:sp>
        <p:nvSpPr>
          <p:cNvPr id="2" name="Title 1">
            <a:extLst>
              <a:ext uri="{FF2B5EF4-FFF2-40B4-BE49-F238E27FC236}">
                <a16:creationId xmlns:a16="http://schemas.microsoft.com/office/drawing/2014/main" id="{7DD1C086-9965-4DEE-9ED2-3A25E28873D6}"/>
              </a:ext>
            </a:extLst>
          </p:cNvPr>
          <p:cNvSpPr>
            <a:spLocks noGrp="1"/>
          </p:cNvSpPr>
          <p:nvPr>
            <p:ph type="title"/>
          </p:nvPr>
        </p:nvSpPr>
        <p:spPr>
          <a:xfrm>
            <a:off x="428171" y="450112"/>
            <a:ext cx="8229240" cy="1144800"/>
          </a:xfrm>
        </p:spPr>
        <p:txBody>
          <a:bodyPr/>
          <a:lstStyle/>
          <a:p>
            <a:r>
              <a:rPr lang="en-US" b="1" spc="-1" dirty="0">
                <a:solidFill>
                  <a:srgbClr val="1F497D"/>
                </a:solidFill>
                <a:uFill>
                  <a:solidFill>
                    <a:srgbClr val="FFFFFF"/>
                  </a:solidFill>
                </a:uFill>
                <a:latin typeface="Calibri"/>
              </a:rPr>
              <a:t>More complex class expressions</a:t>
            </a:r>
            <a:endParaRPr lang="en-CA" dirty="0"/>
          </a:p>
        </p:txBody>
      </p:sp>
      <p:sp>
        <p:nvSpPr>
          <p:cNvPr id="3" name="Rectangle 2">
            <a:extLst>
              <a:ext uri="{FF2B5EF4-FFF2-40B4-BE49-F238E27FC236}">
                <a16:creationId xmlns:a16="http://schemas.microsoft.com/office/drawing/2014/main" id="{2E5561F5-1BCB-4F05-97F2-BC7D5F7AF56D}"/>
              </a:ext>
            </a:extLst>
          </p:cNvPr>
          <p:cNvSpPr/>
          <p:nvPr/>
        </p:nvSpPr>
        <p:spPr>
          <a:xfrm>
            <a:off x="428171" y="1594911"/>
            <a:ext cx="8098972" cy="4290918"/>
          </a:xfrm>
          <a:prstGeom prst="rect">
            <a:avLst/>
          </a:prstGeom>
        </p:spPr>
        <p:txBody>
          <a:bodyPr wrap="square">
            <a:spAutoFit/>
          </a:bodyPr>
          <a:lstStyle/>
          <a:p>
            <a:r>
              <a:rPr lang="en-CA" sz="2800" dirty="0"/>
              <a:t>We can define more complex descriptions of a class by combining classes and properties together. The basic constructors are ‘and’/’that’, ‘or’, ‘not’, ‘some’, ‘only’, ‘min’, ‘max’.</a:t>
            </a:r>
          </a:p>
          <a:p>
            <a:endParaRPr lang="en-CA" sz="2800" dirty="0"/>
          </a:p>
          <a:p>
            <a:pPr marL="720" indent="0">
              <a:lnSpc>
                <a:spcPct val="80000"/>
              </a:lnSpc>
              <a:spcBef>
                <a:spcPts val="479"/>
              </a:spcBef>
              <a:buNone/>
            </a:pPr>
            <a:r>
              <a:rPr lang="en-US" sz="2800" spc="-1" dirty="0">
                <a:solidFill>
                  <a:srgbClr val="000000"/>
                </a:solidFill>
                <a:uFill>
                  <a:solidFill>
                    <a:srgbClr val="FFFFFF"/>
                  </a:solidFill>
                </a:uFill>
                <a:latin typeface="Calibri"/>
              </a:rPr>
              <a:t>‘</a:t>
            </a:r>
            <a:r>
              <a:rPr lang="en-US" sz="2800" b="1" spc="-1" dirty="0">
                <a:solidFill>
                  <a:srgbClr val="000000"/>
                </a:solidFill>
                <a:uFill>
                  <a:solidFill>
                    <a:srgbClr val="FFFFFF"/>
                  </a:solidFill>
                </a:uFill>
                <a:latin typeface="Calibri"/>
              </a:rPr>
              <a:t>transcription factor</a:t>
            </a:r>
            <a:r>
              <a:rPr lang="en-US" sz="2800" b="1" i="1" spc="-1" dirty="0">
                <a:solidFill>
                  <a:srgbClr val="000000"/>
                </a:solidFill>
                <a:uFill>
                  <a:solidFill>
                    <a:srgbClr val="FFFFFF"/>
                  </a:solidFill>
                </a:uFill>
                <a:latin typeface="Calibri"/>
              </a:rPr>
              <a:t>’ </a:t>
            </a:r>
            <a:endParaRPr lang="en-US" sz="1200" spc="-1" dirty="0">
              <a:solidFill>
                <a:srgbClr val="000000"/>
              </a:solidFill>
              <a:uFill>
                <a:solidFill>
                  <a:srgbClr val="FFFFFF"/>
                </a:solidFill>
              </a:uFill>
            </a:endParaRPr>
          </a:p>
          <a:p>
            <a:pPr marL="720" indent="0">
              <a:lnSpc>
                <a:spcPct val="80000"/>
              </a:lnSpc>
              <a:spcBef>
                <a:spcPts val="479"/>
              </a:spcBef>
              <a:buNone/>
            </a:pPr>
            <a:r>
              <a:rPr lang="en-US" sz="2800" b="1" i="1" spc="-1" dirty="0">
                <a:solidFill>
                  <a:srgbClr val="000000"/>
                </a:solidFill>
                <a:uFill>
                  <a:solidFill>
                    <a:srgbClr val="FFFFFF"/>
                  </a:solidFill>
                </a:uFill>
                <a:latin typeface="Calibri"/>
              </a:rPr>
              <a:t>  </a:t>
            </a:r>
            <a:r>
              <a:rPr lang="en-US" sz="2800" b="1" i="1" spc="-1" dirty="0" err="1">
                <a:solidFill>
                  <a:srgbClr val="000000"/>
                </a:solidFill>
                <a:uFill>
                  <a:solidFill>
                    <a:srgbClr val="FFFFFF"/>
                  </a:solidFill>
                </a:uFill>
                <a:latin typeface="Calibri"/>
              </a:rPr>
              <a:t>equivalentTo</a:t>
            </a:r>
            <a:endParaRPr lang="en-US" sz="1200" spc="-1" dirty="0">
              <a:solidFill>
                <a:srgbClr val="000000"/>
              </a:solidFill>
              <a:uFill>
                <a:solidFill>
                  <a:srgbClr val="FFFFFF"/>
                </a:solidFill>
              </a:uFill>
            </a:endParaRPr>
          </a:p>
          <a:p>
            <a:pPr marL="720" indent="0">
              <a:lnSpc>
                <a:spcPct val="80000"/>
              </a:lnSpc>
              <a:spcBef>
                <a:spcPts val="479"/>
              </a:spcBef>
              <a:buNone/>
            </a:pPr>
            <a:r>
              <a:rPr lang="en-US" sz="2800" b="1" i="1" spc="-1" dirty="0">
                <a:solidFill>
                  <a:srgbClr val="000000"/>
                </a:solidFill>
                <a:uFill>
                  <a:solidFill>
                    <a:srgbClr val="FFFFFF"/>
                  </a:solidFill>
                </a:uFill>
                <a:latin typeface="Calibri"/>
              </a:rPr>
              <a:t>  ‘protein’ </a:t>
            </a:r>
            <a:endParaRPr lang="en-US" sz="1200" spc="-1" dirty="0">
              <a:solidFill>
                <a:srgbClr val="000000"/>
              </a:solidFill>
              <a:uFill>
                <a:solidFill>
                  <a:srgbClr val="FFFFFF"/>
                </a:solidFill>
              </a:uFill>
            </a:endParaRPr>
          </a:p>
          <a:p>
            <a:pPr marL="720" indent="0">
              <a:lnSpc>
                <a:spcPct val="80000"/>
              </a:lnSpc>
              <a:spcBef>
                <a:spcPts val="479"/>
              </a:spcBef>
              <a:buNone/>
            </a:pPr>
            <a:r>
              <a:rPr lang="en-US" sz="2800" b="1" i="1" spc="-1" dirty="0">
                <a:solidFill>
                  <a:srgbClr val="000000"/>
                </a:solidFill>
                <a:uFill>
                  <a:solidFill>
                    <a:srgbClr val="FFFFFF"/>
                  </a:solidFill>
                </a:uFill>
                <a:latin typeface="Calibri"/>
              </a:rPr>
              <a:t>        </a:t>
            </a:r>
            <a:r>
              <a:rPr lang="en-US" sz="2800" i="1" spc="-1" dirty="0">
                <a:solidFill>
                  <a:srgbClr val="000000"/>
                </a:solidFill>
                <a:uFill>
                  <a:solidFill>
                    <a:srgbClr val="FFFFFF"/>
                  </a:solidFill>
                </a:uFill>
                <a:latin typeface="Calibri"/>
              </a:rPr>
              <a:t>that </a:t>
            </a:r>
            <a:r>
              <a:rPr lang="en-US" sz="2800" b="1" i="1" spc="-1" dirty="0">
                <a:solidFill>
                  <a:srgbClr val="000000"/>
                </a:solidFill>
                <a:uFill>
                  <a:solidFill>
                    <a:srgbClr val="FFFFFF"/>
                  </a:solidFill>
                </a:uFill>
                <a:latin typeface="Calibri"/>
              </a:rPr>
              <a:t>‘binds to’ </a:t>
            </a:r>
            <a:r>
              <a:rPr lang="en-US" sz="2800" i="1" spc="-1" dirty="0">
                <a:solidFill>
                  <a:srgbClr val="000000"/>
                </a:solidFill>
                <a:uFill>
                  <a:solidFill>
                    <a:srgbClr val="FFFFFF"/>
                  </a:solidFill>
                </a:uFill>
                <a:latin typeface="Calibri"/>
              </a:rPr>
              <a:t>some</a:t>
            </a:r>
            <a:r>
              <a:rPr lang="en-US" sz="2800" b="1" i="1" spc="-1" dirty="0">
                <a:solidFill>
                  <a:srgbClr val="000000"/>
                </a:solidFill>
                <a:uFill>
                  <a:solidFill>
                    <a:srgbClr val="FFFFFF"/>
                  </a:solidFill>
                </a:uFill>
                <a:latin typeface="Calibri"/>
              </a:rPr>
              <a:t> DNA</a:t>
            </a:r>
            <a:endParaRPr lang="en-US" sz="1200" spc="-1" dirty="0">
              <a:solidFill>
                <a:srgbClr val="000000"/>
              </a:solidFill>
              <a:uFill>
                <a:solidFill>
                  <a:srgbClr val="FFFFFF"/>
                </a:solidFill>
              </a:uFill>
            </a:endParaRPr>
          </a:p>
          <a:p>
            <a:pPr marL="720" indent="0">
              <a:lnSpc>
                <a:spcPct val="80000"/>
              </a:lnSpc>
              <a:spcBef>
                <a:spcPts val="479"/>
              </a:spcBef>
              <a:buNone/>
            </a:pPr>
            <a:r>
              <a:rPr lang="en-US" sz="2800" i="1" spc="-1" dirty="0">
                <a:solidFill>
                  <a:srgbClr val="000000"/>
                </a:solidFill>
                <a:uFill>
                  <a:solidFill>
                    <a:srgbClr val="FFFFFF"/>
                  </a:solidFill>
                </a:uFill>
                <a:latin typeface="Calibri"/>
              </a:rPr>
              <a:t>        and ‘</a:t>
            </a:r>
            <a:r>
              <a:rPr lang="en-US" sz="2800" b="1" i="1" spc="-1" dirty="0">
                <a:solidFill>
                  <a:srgbClr val="000000"/>
                </a:solidFill>
                <a:uFill>
                  <a:solidFill>
                    <a:srgbClr val="FFFFFF"/>
                  </a:solidFill>
                </a:uFill>
                <a:latin typeface="Calibri"/>
              </a:rPr>
              <a:t>regulates’ </a:t>
            </a:r>
            <a:r>
              <a:rPr lang="en-US" sz="2800" i="1" spc="-1" dirty="0">
                <a:solidFill>
                  <a:srgbClr val="000000"/>
                </a:solidFill>
                <a:uFill>
                  <a:solidFill>
                    <a:srgbClr val="FFFFFF"/>
                  </a:solidFill>
                </a:uFill>
                <a:latin typeface="Calibri"/>
              </a:rPr>
              <a:t>min 1</a:t>
            </a:r>
            <a:r>
              <a:rPr lang="en-US" sz="2800" b="1" i="1" spc="-1" dirty="0">
                <a:solidFill>
                  <a:srgbClr val="000000"/>
                </a:solidFill>
                <a:uFill>
                  <a:solidFill>
                    <a:srgbClr val="FFFFFF"/>
                  </a:solidFill>
                </a:uFill>
                <a:latin typeface="Calibri"/>
              </a:rPr>
              <a:t> ‘rate of transcription’</a:t>
            </a:r>
          </a:p>
        </p:txBody>
      </p:sp>
    </p:spTree>
    <p:extLst>
      <p:ext uri="{BB962C8B-B14F-4D97-AF65-F5344CB8AC3E}">
        <p14:creationId xmlns:p14="http://schemas.microsoft.com/office/powerpoint/2010/main" val="226340983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E55A9A5-5BC2-4D47-9F92-6716EAA7294F}"/>
              </a:ext>
            </a:extLst>
          </p:cNvPr>
          <p:cNvSpPr>
            <a:spLocks noGrp="1"/>
          </p:cNvSpPr>
          <p:nvPr>
            <p:ph type="title"/>
          </p:nvPr>
        </p:nvSpPr>
        <p:spPr/>
        <p:txBody>
          <a:bodyPr/>
          <a:lstStyle/>
          <a:p>
            <a:r>
              <a:rPr lang="en-CA" dirty="0"/>
              <a:t>Domain/Range Entailments</a:t>
            </a:r>
          </a:p>
        </p:txBody>
      </p:sp>
      <p:sp>
        <p:nvSpPr>
          <p:cNvPr id="6" name="Text Placeholder 5">
            <a:extLst>
              <a:ext uri="{FF2B5EF4-FFF2-40B4-BE49-F238E27FC236}">
                <a16:creationId xmlns:a16="http://schemas.microsoft.com/office/drawing/2014/main" id="{08431E18-42D8-49D3-8357-C4F2A93D047F}"/>
              </a:ext>
            </a:extLst>
          </p:cNvPr>
          <p:cNvSpPr>
            <a:spLocks noGrp="1"/>
          </p:cNvSpPr>
          <p:nvPr>
            <p:ph type="body" idx="4294967295"/>
          </p:nvPr>
        </p:nvSpPr>
        <p:spPr>
          <a:xfrm>
            <a:off x="449940" y="1604963"/>
            <a:ext cx="8229600" cy="4861151"/>
          </a:xfrm>
        </p:spPr>
        <p:txBody>
          <a:bodyPr/>
          <a:lstStyle/>
          <a:p>
            <a:r>
              <a:rPr lang="en-CA" dirty="0"/>
              <a:t>We can set the domain and range of a relation in order to infer class membership for individuals involved in those relations</a:t>
            </a:r>
          </a:p>
          <a:p>
            <a:pPr marL="0" indent="0">
              <a:buNone/>
            </a:pPr>
            <a:endParaRPr lang="en-CA" dirty="0"/>
          </a:p>
          <a:p>
            <a:pPr marL="0" indent="0">
              <a:buNone/>
            </a:pPr>
            <a:r>
              <a:rPr lang="en-CA" dirty="0"/>
              <a:t>Michel </a:t>
            </a:r>
            <a:r>
              <a:rPr lang="en-CA" dirty="0" err="1"/>
              <a:t>hasColleague</a:t>
            </a:r>
            <a:r>
              <a:rPr lang="en-CA" dirty="0"/>
              <a:t> Robert</a:t>
            </a:r>
          </a:p>
          <a:p>
            <a:pPr marL="0" indent="0">
              <a:buNone/>
            </a:pPr>
            <a:r>
              <a:rPr lang="en-CA" dirty="0" err="1"/>
              <a:t>hasColleague</a:t>
            </a:r>
            <a:r>
              <a:rPr lang="en-CA" dirty="0"/>
              <a:t>: </a:t>
            </a:r>
          </a:p>
          <a:p>
            <a:pPr marL="0" indent="0">
              <a:buNone/>
            </a:pPr>
            <a:r>
              <a:rPr lang="en-CA" dirty="0"/>
              <a:t>  Domain: Person ; Range: Person</a:t>
            </a:r>
          </a:p>
          <a:p>
            <a:pPr marL="0" indent="0">
              <a:buNone/>
            </a:pPr>
            <a:endParaRPr lang="en-CA" dirty="0"/>
          </a:p>
          <a:p>
            <a:pPr marL="0" indent="0">
              <a:buNone/>
            </a:pPr>
            <a:r>
              <a:rPr lang="en-CA" dirty="0"/>
              <a:t>-&gt; Michel </a:t>
            </a:r>
            <a:r>
              <a:rPr lang="en-CA" dirty="0" err="1"/>
              <a:t>instanceOf</a:t>
            </a:r>
            <a:r>
              <a:rPr lang="en-CA" dirty="0"/>
              <a:t> Person</a:t>
            </a:r>
          </a:p>
          <a:p>
            <a:pPr marL="0" indent="0">
              <a:buNone/>
            </a:pPr>
            <a:r>
              <a:rPr lang="en-CA" dirty="0"/>
              <a:t>-&gt; Robert </a:t>
            </a:r>
            <a:r>
              <a:rPr lang="en-CA" dirty="0" err="1"/>
              <a:t>instanceOf</a:t>
            </a:r>
            <a:r>
              <a:rPr lang="en-CA" dirty="0"/>
              <a:t> Person</a:t>
            </a:r>
          </a:p>
        </p:txBody>
      </p:sp>
      <p:sp>
        <p:nvSpPr>
          <p:cNvPr id="7" name="CustomShape 4">
            <a:extLst>
              <a:ext uri="{FF2B5EF4-FFF2-40B4-BE49-F238E27FC236}">
                <a16:creationId xmlns:a16="http://schemas.microsoft.com/office/drawing/2014/main" id="{D65D59DC-E2EB-4C52-A54E-35169F32FE6D}"/>
              </a:ext>
            </a:extLst>
          </p:cNvPr>
          <p:cNvSpPr/>
          <p:nvPr/>
        </p:nvSpPr>
        <p:spPr>
          <a:xfrm>
            <a:off x="0" y="6629400"/>
            <a:ext cx="2133000" cy="220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fld id="{09ADA009-BD62-44B7-BCE7-6B882F262C4A}" type="slidenum">
              <a:rPr lang="en-US" sz="1200" b="0" strike="noStrike" spc="-1">
                <a:solidFill>
                  <a:srgbClr val="8B8B8B"/>
                </a:solidFill>
                <a:uFill>
                  <a:solidFill>
                    <a:srgbClr val="FFFFFF"/>
                  </a:solidFill>
                </a:uFill>
                <a:latin typeface="Calibri"/>
              </a:rPr>
              <a:t>37</a:t>
            </a:fld>
            <a:endParaRPr lang="en-US" sz="1800" b="0" strike="noStrike" spc="-1" dirty="0">
              <a:solidFill>
                <a:srgbClr val="000000"/>
              </a:solidFill>
              <a:uFill>
                <a:solidFill>
                  <a:srgbClr val="FFFFFF"/>
                </a:solidFill>
              </a:uFill>
              <a:latin typeface="Arial"/>
            </a:endParaRPr>
          </a:p>
        </p:txBody>
      </p:sp>
    </p:spTree>
    <p:extLst>
      <p:ext uri="{BB962C8B-B14F-4D97-AF65-F5344CB8AC3E}">
        <p14:creationId xmlns:p14="http://schemas.microsoft.com/office/powerpoint/2010/main" val="116481260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E55A9A5-5BC2-4D47-9F92-6716EAA7294F}"/>
              </a:ext>
            </a:extLst>
          </p:cNvPr>
          <p:cNvSpPr>
            <a:spLocks noGrp="1"/>
          </p:cNvSpPr>
          <p:nvPr>
            <p:ph type="title"/>
          </p:nvPr>
        </p:nvSpPr>
        <p:spPr/>
        <p:txBody>
          <a:bodyPr/>
          <a:lstStyle/>
          <a:p>
            <a:r>
              <a:rPr lang="en-CA" dirty="0"/>
              <a:t>Universal Quantification</a:t>
            </a:r>
          </a:p>
        </p:txBody>
      </p:sp>
      <p:sp>
        <p:nvSpPr>
          <p:cNvPr id="6" name="Text Placeholder 5">
            <a:extLst>
              <a:ext uri="{FF2B5EF4-FFF2-40B4-BE49-F238E27FC236}">
                <a16:creationId xmlns:a16="http://schemas.microsoft.com/office/drawing/2014/main" id="{08431E18-42D8-49D3-8357-C4F2A93D047F}"/>
              </a:ext>
            </a:extLst>
          </p:cNvPr>
          <p:cNvSpPr>
            <a:spLocks noGrp="1"/>
          </p:cNvSpPr>
          <p:nvPr>
            <p:ph type="body" idx="4294967295"/>
          </p:nvPr>
        </p:nvSpPr>
        <p:spPr>
          <a:xfrm>
            <a:off x="449940" y="1604963"/>
            <a:ext cx="8229600" cy="4861151"/>
          </a:xfrm>
        </p:spPr>
        <p:txBody>
          <a:bodyPr/>
          <a:lstStyle/>
          <a:p>
            <a:pPr marL="0" indent="0">
              <a:buNone/>
            </a:pPr>
            <a:r>
              <a:rPr lang="en-CA" dirty="0"/>
              <a:t>Axioms involving universal quantification also generate an entailment for the object in a relation</a:t>
            </a:r>
          </a:p>
          <a:p>
            <a:pPr marL="0" indent="0">
              <a:buNone/>
            </a:pPr>
            <a:endParaRPr lang="en-CA" dirty="0"/>
          </a:p>
          <a:p>
            <a:pPr marL="0" indent="0">
              <a:buNone/>
            </a:pPr>
            <a:r>
              <a:rPr lang="en-CA" dirty="0"/>
              <a:t>Person </a:t>
            </a:r>
            <a:r>
              <a:rPr lang="en-CA" dirty="0" err="1"/>
              <a:t>subClassOf</a:t>
            </a:r>
            <a:r>
              <a:rPr lang="en-CA" dirty="0"/>
              <a:t> </a:t>
            </a:r>
            <a:r>
              <a:rPr lang="en-CA" b="1" dirty="0" err="1"/>
              <a:t>hasColleague</a:t>
            </a:r>
            <a:r>
              <a:rPr lang="en-CA" b="1" dirty="0"/>
              <a:t> only Person</a:t>
            </a:r>
          </a:p>
          <a:p>
            <a:pPr marL="0" indent="0">
              <a:buNone/>
            </a:pPr>
            <a:r>
              <a:rPr lang="en-CA" dirty="0"/>
              <a:t>Michel </a:t>
            </a:r>
            <a:r>
              <a:rPr lang="en-CA" dirty="0" err="1"/>
              <a:t>hasColleague</a:t>
            </a:r>
            <a:r>
              <a:rPr lang="en-CA" dirty="0"/>
              <a:t> Robert</a:t>
            </a:r>
          </a:p>
          <a:p>
            <a:pPr marL="0" indent="0">
              <a:buNone/>
            </a:pPr>
            <a:endParaRPr lang="en-CA" dirty="0"/>
          </a:p>
          <a:p>
            <a:pPr marL="0" indent="0">
              <a:buNone/>
            </a:pPr>
            <a:r>
              <a:rPr lang="en-CA" dirty="0"/>
              <a:t>-&gt; Robert </a:t>
            </a:r>
            <a:r>
              <a:rPr lang="en-CA" dirty="0" err="1"/>
              <a:t>instanceOf</a:t>
            </a:r>
            <a:r>
              <a:rPr lang="en-CA" dirty="0"/>
              <a:t> Person</a:t>
            </a:r>
          </a:p>
        </p:txBody>
      </p:sp>
      <p:sp>
        <p:nvSpPr>
          <p:cNvPr id="4" name="CustomShape 4">
            <a:extLst>
              <a:ext uri="{FF2B5EF4-FFF2-40B4-BE49-F238E27FC236}">
                <a16:creationId xmlns:a16="http://schemas.microsoft.com/office/drawing/2014/main" id="{590EF6D0-E143-44C5-AC3B-2E246E06E983}"/>
              </a:ext>
            </a:extLst>
          </p:cNvPr>
          <p:cNvSpPr/>
          <p:nvPr/>
        </p:nvSpPr>
        <p:spPr>
          <a:xfrm>
            <a:off x="0" y="6629400"/>
            <a:ext cx="2133000" cy="220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fld id="{09ADA009-BD62-44B7-BCE7-6B882F262C4A}" type="slidenum">
              <a:rPr lang="en-US" sz="1200" b="0" strike="noStrike" spc="-1">
                <a:solidFill>
                  <a:srgbClr val="8B8B8B"/>
                </a:solidFill>
                <a:uFill>
                  <a:solidFill>
                    <a:srgbClr val="FFFFFF"/>
                  </a:solidFill>
                </a:uFill>
                <a:latin typeface="Calibri"/>
              </a:rPr>
              <a:t>38</a:t>
            </a:fld>
            <a:endParaRPr lang="en-US" sz="1800" b="0" strike="noStrike" spc="-1" dirty="0">
              <a:solidFill>
                <a:srgbClr val="000000"/>
              </a:solidFill>
              <a:uFill>
                <a:solidFill>
                  <a:srgbClr val="FFFFFF"/>
                </a:solidFill>
              </a:uFill>
              <a:latin typeface="Arial"/>
            </a:endParaRPr>
          </a:p>
        </p:txBody>
      </p:sp>
    </p:spTree>
    <p:extLst>
      <p:ext uri="{BB962C8B-B14F-4D97-AF65-F5344CB8AC3E}">
        <p14:creationId xmlns:p14="http://schemas.microsoft.com/office/powerpoint/2010/main" val="388976664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7" name="CustomShape 1"/>
          <p:cNvSpPr/>
          <p:nvPr/>
        </p:nvSpPr>
        <p:spPr>
          <a:xfrm>
            <a:off x="295920" y="147240"/>
            <a:ext cx="8487000" cy="114336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nSpc>
                <a:spcPct val="95000"/>
              </a:lnSpc>
            </a:pPr>
            <a:r>
              <a:rPr lang="en-US" sz="3600" b="1" strike="noStrike" spc="-1">
                <a:solidFill>
                  <a:srgbClr val="1F497D"/>
                </a:solidFill>
                <a:uFill>
                  <a:solidFill>
                    <a:srgbClr val="FFFFFF"/>
                  </a:solidFill>
                </a:uFill>
                <a:latin typeface="Calibri"/>
                <a:ea typeface="AR PL UMing HK"/>
              </a:rPr>
              <a:t>Reasoning over OWL ontologies</a:t>
            </a:r>
            <a:endParaRPr lang="en-US" sz="1800" b="0" strike="noStrike" spc="-1">
              <a:solidFill>
                <a:srgbClr val="000000"/>
              </a:solidFill>
              <a:uFill>
                <a:solidFill>
                  <a:srgbClr val="FFFFFF"/>
                </a:solidFill>
              </a:uFill>
              <a:latin typeface="Arial"/>
            </a:endParaRPr>
          </a:p>
        </p:txBody>
      </p:sp>
      <p:sp>
        <p:nvSpPr>
          <p:cNvPr id="398" name="CustomShape 2"/>
          <p:cNvSpPr/>
          <p:nvPr/>
        </p:nvSpPr>
        <p:spPr>
          <a:xfrm>
            <a:off x="245121" y="1434354"/>
            <a:ext cx="8847360" cy="467460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marL="457200" lvl="1" indent="-342360">
              <a:lnSpc>
                <a:spcPct val="95000"/>
              </a:lnSpc>
              <a:buClr>
                <a:srgbClr val="000000"/>
              </a:buClr>
              <a:buFont typeface="Arial"/>
              <a:buChar char="•"/>
            </a:pPr>
            <a:r>
              <a:rPr lang="en-US" sz="2160" b="1" strike="noStrike" spc="-1" dirty="0">
                <a:solidFill>
                  <a:srgbClr val="000000"/>
                </a:solidFill>
                <a:uFill>
                  <a:solidFill>
                    <a:srgbClr val="FFFFFF"/>
                  </a:solidFill>
                </a:uFill>
                <a:latin typeface="Calibri"/>
                <a:ea typeface="AR PL UMing HK"/>
              </a:rPr>
              <a:t>Consistency: </a:t>
            </a:r>
            <a:r>
              <a:rPr lang="en-US" sz="2160" b="0" strike="noStrike" spc="-1" dirty="0">
                <a:solidFill>
                  <a:srgbClr val="000000"/>
                </a:solidFill>
                <a:uFill>
                  <a:solidFill>
                    <a:srgbClr val="FFFFFF"/>
                  </a:solidFill>
                </a:uFill>
                <a:latin typeface="Calibri"/>
                <a:ea typeface="AR PL UMing HK"/>
              </a:rPr>
              <a:t>determines whether the ontology contains </a:t>
            </a:r>
            <a:r>
              <a:rPr lang="en-US" sz="2160" b="1" strike="noStrike" spc="-1" dirty="0">
                <a:solidFill>
                  <a:srgbClr val="FF0000"/>
                </a:solidFill>
                <a:uFill>
                  <a:solidFill>
                    <a:srgbClr val="FFFFFF"/>
                  </a:solidFill>
                </a:uFill>
                <a:latin typeface="Calibri"/>
                <a:ea typeface="AR PL UMing HK"/>
              </a:rPr>
              <a:t>contradictions</a:t>
            </a:r>
            <a:r>
              <a:rPr lang="en-US" sz="2160" b="1" strike="noStrike" spc="-1" dirty="0">
                <a:solidFill>
                  <a:srgbClr val="000000"/>
                </a:solidFill>
                <a:uFill>
                  <a:solidFill>
                    <a:srgbClr val="FFFFFF"/>
                  </a:solidFill>
                </a:uFill>
                <a:latin typeface="Calibri"/>
                <a:ea typeface="AR PL UMing HK"/>
              </a:rPr>
              <a:t>.</a:t>
            </a:r>
          </a:p>
          <a:p>
            <a:pPr marL="572040" lvl="2">
              <a:lnSpc>
                <a:spcPct val="95000"/>
              </a:lnSpc>
              <a:buClr>
                <a:srgbClr val="000000"/>
              </a:buClr>
            </a:pPr>
            <a:r>
              <a:rPr lang="en-US" b="1" spc="-1" dirty="0">
                <a:solidFill>
                  <a:srgbClr val="000000"/>
                </a:solidFill>
                <a:uFill>
                  <a:solidFill>
                    <a:srgbClr val="FFFFFF"/>
                  </a:solidFill>
                </a:uFill>
                <a:latin typeface="Calibri"/>
              </a:rPr>
              <a:t>(1) </a:t>
            </a:r>
            <a:r>
              <a:rPr lang="en-US" b="1" strike="noStrike" spc="-1" dirty="0">
                <a:solidFill>
                  <a:srgbClr val="000000"/>
                </a:solidFill>
                <a:uFill>
                  <a:solidFill>
                    <a:srgbClr val="FFFFFF"/>
                  </a:solidFill>
                </a:uFill>
                <a:latin typeface="Calibri"/>
              </a:rPr>
              <a:t>DNA </a:t>
            </a:r>
            <a:r>
              <a:rPr lang="en-US" b="1" strike="noStrike" spc="-1" dirty="0" err="1">
                <a:solidFill>
                  <a:srgbClr val="000000"/>
                </a:solidFill>
                <a:uFill>
                  <a:solidFill>
                    <a:srgbClr val="FFFFFF"/>
                  </a:solidFill>
                </a:uFill>
                <a:latin typeface="Calibri"/>
              </a:rPr>
              <a:t>disjointFrom</a:t>
            </a:r>
            <a:r>
              <a:rPr lang="en-US" b="1" strike="noStrike" spc="-1" dirty="0">
                <a:solidFill>
                  <a:srgbClr val="000000"/>
                </a:solidFill>
                <a:uFill>
                  <a:solidFill>
                    <a:srgbClr val="FFFFFF"/>
                  </a:solidFill>
                </a:uFill>
                <a:latin typeface="Calibri"/>
              </a:rPr>
              <a:t> Prot</a:t>
            </a:r>
            <a:r>
              <a:rPr lang="en-US" b="1" spc="-1" dirty="0">
                <a:solidFill>
                  <a:srgbClr val="000000"/>
                </a:solidFill>
                <a:uFill>
                  <a:solidFill>
                    <a:srgbClr val="FFFFFF"/>
                  </a:solidFill>
                </a:uFill>
                <a:latin typeface="Calibri"/>
              </a:rPr>
              <a:t>ein  (2) </a:t>
            </a:r>
            <a:r>
              <a:rPr lang="en-US" b="1" spc="-1" dirty="0" err="1">
                <a:solidFill>
                  <a:srgbClr val="000000"/>
                </a:solidFill>
                <a:uFill>
                  <a:solidFill>
                    <a:srgbClr val="FFFFFF"/>
                  </a:solidFill>
                </a:uFill>
                <a:latin typeface="Calibri"/>
              </a:rPr>
              <a:t>myprotein</a:t>
            </a:r>
            <a:r>
              <a:rPr lang="en-US" b="1" spc="-1" dirty="0">
                <a:solidFill>
                  <a:srgbClr val="000000"/>
                </a:solidFill>
                <a:uFill>
                  <a:solidFill>
                    <a:srgbClr val="FFFFFF"/>
                  </a:solidFill>
                </a:uFill>
                <a:latin typeface="Calibri"/>
              </a:rPr>
              <a:t> </a:t>
            </a:r>
            <a:r>
              <a:rPr lang="en-US" b="1" spc="-1" dirty="0" err="1">
                <a:solidFill>
                  <a:srgbClr val="000000"/>
                </a:solidFill>
                <a:uFill>
                  <a:solidFill>
                    <a:srgbClr val="FFFFFF"/>
                  </a:solidFill>
                </a:uFill>
                <a:latin typeface="Calibri"/>
              </a:rPr>
              <a:t>instanceOf</a:t>
            </a:r>
            <a:r>
              <a:rPr lang="en-US" b="1" spc="-1" dirty="0">
                <a:solidFill>
                  <a:srgbClr val="000000"/>
                </a:solidFill>
                <a:uFill>
                  <a:solidFill>
                    <a:srgbClr val="FFFFFF"/>
                  </a:solidFill>
                </a:uFill>
                <a:latin typeface="Calibri"/>
              </a:rPr>
              <a:t> protein (3) </a:t>
            </a:r>
            <a:r>
              <a:rPr lang="en-US" b="1" spc="-1" dirty="0" err="1">
                <a:solidFill>
                  <a:srgbClr val="000000"/>
                </a:solidFill>
                <a:uFill>
                  <a:solidFill>
                    <a:srgbClr val="FFFFFF"/>
                  </a:solidFill>
                </a:uFill>
                <a:latin typeface="Calibri"/>
              </a:rPr>
              <a:t>myprotein</a:t>
            </a:r>
            <a:r>
              <a:rPr lang="en-US" b="1" spc="-1" dirty="0">
                <a:solidFill>
                  <a:srgbClr val="000000"/>
                </a:solidFill>
                <a:uFill>
                  <a:solidFill>
                    <a:srgbClr val="FFFFFF"/>
                  </a:solidFill>
                </a:uFill>
                <a:latin typeface="Calibri"/>
              </a:rPr>
              <a:t> </a:t>
            </a:r>
            <a:r>
              <a:rPr lang="en-US" b="1" spc="-1" dirty="0" err="1">
                <a:solidFill>
                  <a:srgbClr val="000000"/>
                </a:solidFill>
                <a:uFill>
                  <a:solidFill>
                    <a:srgbClr val="FFFFFF"/>
                  </a:solidFill>
                </a:uFill>
                <a:latin typeface="Calibri"/>
              </a:rPr>
              <a:t>instanceOf</a:t>
            </a:r>
            <a:r>
              <a:rPr lang="en-US" b="1" spc="-1" dirty="0">
                <a:solidFill>
                  <a:srgbClr val="000000"/>
                </a:solidFill>
                <a:uFill>
                  <a:solidFill>
                    <a:srgbClr val="FFFFFF"/>
                  </a:solidFill>
                </a:uFill>
                <a:latin typeface="Calibri"/>
              </a:rPr>
              <a:t> DNA</a:t>
            </a:r>
          </a:p>
          <a:p>
            <a:pPr lvl="2" indent="-342360">
              <a:lnSpc>
                <a:spcPct val="95000"/>
              </a:lnSpc>
              <a:buClr>
                <a:srgbClr val="000000"/>
              </a:buClr>
              <a:buFont typeface="Arial"/>
              <a:buChar char="•"/>
            </a:pPr>
            <a:endParaRPr lang="en-US" sz="1800" b="0" strike="noStrike" spc="-1" dirty="0">
              <a:solidFill>
                <a:srgbClr val="000000"/>
              </a:solidFill>
              <a:uFill>
                <a:solidFill>
                  <a:srgbClr val="FFFFFF"/>
                </a:solidFill>
              </a:uFill>
              <a:latin typeface="Arial"/>
            </a:endParaRPr>
          </a:p>
          <a:p>
            <a:pPr marL="457200" lvl="1" indent="-342360">
              <a:lnSpc>
                <a:spcPct val="95000"/>
              </a:lnSpc>
              <a:buClr>
                <a:srgbClr val="000000"/>
              </a:buClr>
              <a:buFont typeface="Arial"/>
              <a:buChar char="•"/>
            </a:pPr>
            <a:r>
              <a:rPr lang="en-US" sz="2160" b="1" strike="noStrike" spc="-1" dirty="0">
                <a:solidFill>
                  <a:srgbClr val="000000"/>
                </a:solidFill>
                <a:uFill>
                  <a:solidFill>
                    <a:srgbClr val="FFFFFF"/>
                  </a:solidFill>
                </a:uFill>
                <a:latin typeface="Calibri"/>
                <a:ea typeface="AR PL UMing HK"/>
              </a:rPr>
              <a:t>Satisfiability</a:t>
            </a:r>
            <a:r>
              <a:rPr lang="en-US" sz="2160" b="0" strike="noStrike" spc="-1" dirty="0">
                <a:solidFill>
                  <a:srgbClr val="000000"/>
                </a:solidFill>
                <a:uFill>
                  <a:solidFill>
                    <a:srgbClr val="FFFFFF"/>
                  </a:solidFill>
                </a:uFill>
                <a:latin typeface="Calibri"/>
                <a:ea typeface="AR PL UMing HK"/>
              </a:rPr>
              <a:t>: determines whether classes can have </a:t>
            </a:r>
            <a:r>
              <a:rPr lang="en-US" sz="2160" b="1" strike="noStrike" spc="-1" dirty="0">
                <a:solidFill>
                  <a:srgbClr val="1F497D"/>
                </a:solidFill>
                <a:uFill>
                  <a:solidFill>
                    <a:srgbClr val="FFFFFF"/>
                  </a:solidFill>
                </a:uFill>
                <a:latin typeface="Calibri"/>
                <a:ea typeface="AR PL UMing HK"/>
              </a:rPr>
              <a:t>instances</a:t>
            </a:r>
            <a:r>
              <a:rPr lang="en-US" sz="2160" b="0" strike="noStrike" spc="-1" dirty="0">
                <a:solidFill>
                  <a:srgbClr val="000000"/>
                </a:solidFill>
                <a:uFill>
                  <a:solidFill>
                    <a:srgbClr val="FFFFFF"/>
                  </a:solidFill>
                </a:uFill>
                <a:latin typeface="Calibri"/>
                <a:ea typeface="AR PL UMing HK"/>
              </a:rPr>
              <a:t>. </a:t>
            </a:r>
            <a:endParaRPr lang="en-US" sz="1800" b="0" strike="noStrike" spc="-1" dirty="0">
              <a:solidFill>
                <a:srgbClr val="000000"/>
              </a:solidFill>
              <a:uFill>
                <a:solidFill>
                  <a:srgbClr val="FFFFFF"/>
                </a:solidFill>
              </a:uFill>
              <a:latin typeface="Arial"/>
            </a:endParaRPr>
          </a:p>
          <a:p>
            <a:pPr marL="457200" indent="-342360">
              <a:lnSpc>
                <a:spcPct val="95000"/>
              </a:lnSpc>
            </a:pPr>
            <a:r>
              <a:rPr lang="en-US" sz="1800" b="0" strike="noStrike" spc="-1" dirty="0">
                <a:solidFill>
                  <a:srgbClr val="000000"/>
                </a:solidFill>
                <a:uFill>
                  <a:solidFill>
                    <a:srgbClr val="FFFFFF"/>
                  </a:solidFill>
                </a:uFill>
                <a:latin typeface="Arial"/>
              </a:rPr>
              <a:t>      (1) DNA </a:t>
            </a:r>
            <a:r>
              <a:rPr lang="en-US" sz="1800" b="0" strike="noStrike" spc="-1" dirty="0" err="1">
                <a:solidFill>
                  <a:srgbClr val="000000"/>
                </a:solidFill>
                <a:uFill>
                  <a:solidFill>
                    <a:srgbClr val="FFFFFF"/>
                  </a:solidFill>
                </a:uFill>
                <a:latin typeface="Arial"/>
              </a:rPr>
              <a:t>disjointFrom</a:t>
            </a:r>
            <a:r>
              <a:rPr lang="en-US" sz="1800" b="0" strike="noStrike" spc="-1" dirty="0">
                <a:solidFill>
                  <a:srgbClr val="000000"/>
                </a:solidFill>
                <a:uFill>
                  <a:solidFill>
                    <a:srgbClr val="FFFFFF"/>
                  </a:solidFill>
                </a:uFill>
                <a:latin typeface="Arial"/>
              </a:rPr>
              <a:t> Protein (2) DNA </a:t>
            </a:r>
            <a:r>
              <a:rPr lang="en-US" sz="1800" b="0" strike="noStrike" spc="-1" dirty="0" err="1">
                <a:solidFill>
                  <a:srgbClr val="000000"/>
                </a:solidFill>
                <a:uFill>
                  <a:solidFill>
                    <a:srgbClr val="FFFFFF"/>
                  </a:solidFill>
                </a:uFill>
                <a:latin typeface="Arial"/>
              </a:rPr>
              <a:t>subClassOf</a:t>
            </a:r>
            <a:r>
              <a:rPr lang="en-US" sz="1800" b="0" strike="noStrike" spc="-1" dirty="0">
                <a:solidFill>
                  <a:srgbClr val="000000"/>
                </a:solidFill>
                <a:uFill>
                  <a:solidFill>
                    <a:srgbClr val="FFFFFF"/>
                  </a:solidFill>
                </a:uFill>
                <a:latin typeface="Arial"/>
              </a:rPr>
              <a:t> Protein</a:t>
            </a:r>
          </a:p>
          <a:p>
            <a:pPr marL="457200" indent="-342360">
              <a:lnSpc>
                <a:spcPct val="95000"/>
              </a:lnSpc>
            </a:pPr>
            <a:endParaRPr lang="en-US" sz="1800" b="0" strike="noStrike" spc="-1" dirty="0">
              <a:solidFill>
                <a:srgbClr val="000000"/>
              </a:solidFill>
              <a:uFill>
                <a:solidFill>
                  <a:srgbClr val="FFFFFF"/>
                </a:solidFill>
              </a:uFill>
              <a:latin typeface="Arial"/>
            </a:endParaRPr>
          </a:p>
          <a:p>
            <a:pPr marL="457200" lvl="1" indent="-342360">
              <a:lnSpc>
                <a:spcPct val="95000"/>
              </a:lnSpc>
              <a:buClr>
                <a:srgbClr val="000000"/>
              </a:buClr>
              <a:buFont typeface="Arial"/>
              <a:buChar char="•"/>
            </a:pPr>
            <a:r>
              <a:rPr lang="en-US" sz="2160" b="1" strike="noStrike" spc="-1" dirty="0">
                <a:solidFill>
                  <a:srgbClr val="000000"/>
                </a:solidFill>
                <a:uFill>
                  <a:solidFill>
                    <a:srgbClr val="FFFFFF"/>
                  </a:solidFill>
                </a:uFill>
                <a:latin typeface="Calibri"/>
                <a:ea typeface="AR PL UMing HK"/>
              </a:rPr>
              <a:t>Subsumption</a:t>
            </a:r>
            <a:r>
              <a:rPr lang="en-US" sz="2160" b="0" strike="noStrike" spc="-1" dirty="0">
                <a:solidFill>
                  <a:srgbClr val="000000"/>
                </a:solidFill>
                <a:uFill>
                  <a:solidFill>
                    <a:srgbClr val="FFFFFF"/>
                  </a:solidFill>
                </a:uFill>
                <a:latin typeface="Calibri"/>
                <a:ea typeface="AR PL UMing HK"/>
              </a:rPr>
              <a:t>: are </a:t>
            </a:r>
            <a:r>
              <a:rPr lang="en-US" sz="2160" b="1" strike="noStrike" spc="-1" dirty="0">
                <a:solidFill>
                  <a:srgbClr val="E46C0A"/>
                </a:solidFill>
                <a:uFill>
                  <a:solidFill>
                    <a:srgbClr val="FFFFFF"/>
                  </a:solidFill>
                </a:uFill>
                <a:latin typeface="Calibri"/>
                <a:ea typeface="AR PL UMing HK"/>
              </a:rPr>
              <a:t>all</a:t>
            </a:r>
            <a:r>
              <a:rPr lang="en-US" sz="2160" b="1" strike="noStrike" spc="-1" dirty="0">
                <a:solidFill>
                  <a:srgbClr val="1F497D"/>
                </a:solidFill>
                <a:uFill>
                  <a:solidFill>
                    <a:srgbClr val="FFFFFF"/>
                  </a:solidFill>
                </a:uFill>
                <a:latin typeface="Calibri"/>
                <a:ea typeface="AR PL UMing HK"/>
              </a:rPr>
              <a:t> instances </a:t>
            </a:r>
            <a:r>
              <a:rPr lang="en-US" sz="2160" b="0" strike="noStrike" spc="-1" dirty="0">
                <a:solidFill>
                  <a:srgbClr val="000000"/>
                </a:solidFill>
                <a:uFill>
                  <a:solidFill>
                    <a:srgbClr val="FFFFFF"/>
                  </a:solidFill>
                </a:uFill>
                <a:latin typeface="Calibri"/>
                <a:ea typeface="AR PL UMing HK"/>
              </a:rPr>
              <a:t>of one class </a:t>
            </a:r>
            <a:r>
              <a:rPr lang="en-US" sz="2160" b="1" strike="noStrike" spc="-1" dirty="0">
                <a:solidFill>
                  <a:srgbClr val="E46C0A"/>
                </a:solidFill>
                <a:uFill>
                  <a:solidFill>
                    <a:srgbClr val="FFFFFF"/>
                  </a:solidFill>
                </a:uFill>
                <a:latin typeface="Calibri"/>
                <a:ea typeface="AR PL UMing HK"/>
              </a:rPr>
              <a:t>also</a:t>
            </a:r>
            <a:r>
              <a:rPr lang="en-US" sz="2160" b="1" strike="noStrike" spc="-1" dirty="0">
                <a:solidFill>
                  <a:srgbClr val="000000"/>
                </a:solidFill>
                <a:uFill>
                  <a:solidFill>
                    <a:srgbClr val="FFFFFF"/>
                  </a:solidFill>
                </a:uFill>
                <a:latin typeface="Calibri"/>
                <a:ea typeface="AR PL UMing HK"/>
              </a:rPr>
              <a:t> </a:t>
            </a:r>
            <a:r>
              <a:rPr lang="en-US" sz="2160" b="1" strike="noStrike" spc="-1" dirty="0">
                <a:solidFill>
                  <a:srgbClr val="1F497D"/>
                </a:solidFill>
                <a:uFill>
                  <a:solidFill>
                    <a:srgbClr val="FFFFFF"/>
                  </a:solidFill>
                </a:uFill>
                <a:latin typeface="Calibri"/>
                <a:ea typeface="AR PL UMing HK"/>
              </a:rPr>
              <a:t>instances</a:t>
            </a:r>
            <a:r>
              <a:rPr lang="en-US" sz="2160" b="1" strike="noStrike" spc="-1" dirty="0">
                <a:solidFill>
                  <a:srgbClr val="000000"/>
                </a:solidFill>
                <a:uFill>
                  <a:solidFill>
                    <a:srgbClr val="FFFFFF"/>
                  </a:solidFill>
                </a:uFill>
                <a:latin typeface="Calibri"/>
                <a:ea typeface="AR PL UMing HK"/>
              </a:rPr>
              <a:t> </a:t>
            </a:r>
            <a:r>
              <a:rPr lang="en-US" sz="2160" b="0" strike="noStrike" spc="-1" dirty="0">
                <a:solidFill>
                  <a:srgbClr val="000000"/>
                </a:solidFill>
                <a:uFill>
                  <a:solidFill>
                    <a:srgbClr val="FFFFFF"/>
                  </a:solidFill>
                </a:uFill>
                <a:latin typeface="Calibri"/>
                <a:ea typeface="AR PL UMing HK"/>
              </a:rPr>
              <a:t>of another class? </a:t>
            </a:r>
            <a:endParaRPr lang="en-US" sz="2160" spc="-1" dirty="0">
              <a:solidFill>
                <a:srgbClr val="000000"/>
              </a:solidFill>
              <a:uFill>
                <a:solidFill>
                  <a:srgbClr val="FFFFFF"/>
                </a:solidFill>
              </a:uFill>
              <a:latin typeface="Calibri"/>
              <a:ea typeface="AR PL UMing HK"/>
            </a:endParaRPr>
          </a:p>
          <a:p>
            <a:pPr marL="114840" lvl="1">
              <a:lnSpc>
                <a:spcPct val="95000"/>
              </a:lnSpc>
              <a:buClr>
                <a:srgbClr val="000000"/>
              </a:buClr>
            </a:pPr>
            <a:r>
              <a:rPr lang="en-US" sz="2160" b="0" strike="noStrike" spc="-1" dirty="0">
                <a:solidFill>
                  <a:srgbClr val="000000"/>
                </a:solidFill>
                <a:uFill>
                  <a:solidFill>
                    <a:srgbClr val="FFFFFF"/>
                  </a:solidFill>
                </a:uFill>
                <a:latin typeface="Calibri"/>
              </a:rPr>
              <a:t>      (1) </a:t>
            </a:r>
            <a:r>
              <a:rPr lang="en-US" sz="2160" spc="-1" dirty="0">
                <a:solidFill>
                  <a:srgbClr val="000000"/>
                </a:solidFill>
                <a:uFill>
                  <a:solidFill>
                    <a:srgbClr val="FFFFFF"/>
                  </a:solidFill>
                </a:uFill>
                <a:latin typeface="Calibri"/>
              </a:rPr>
              <a:t>Protein </a:t>
            </a:r>
            <a:r>
              <a:rPr lang="en-US" sz="2160" spc="-1" dirty="0" err="1">
                <a:solidFill>
                  <a:srgbClr val="000000"/>
                </a:solidFill>
                <a:uFill>
                  <a:solidFill>
                    <a:srgbClr val="FFFFFF"/>
                  </a:solidFill>
                </a:uFill>
                <a:latin typeface="Calibri"/>
              </a:rPr>
              <a:t>subClassOf</a:t>
            </a:r>
            <a:r>
              <a:rPr lang="en-US" sz="2160" spc="-1" dirty="0">
                <a:solidFill>
                  <a:srgbClr val="000000"/>
                </a:solidFill>
                <a:uFill>
                  <a:solidFill>
                    <a:srgbClr val="FFFFFF"/>
                  </a:solidFill>
                </a:uFill>
                <a:latin typeface="Calibri"/>
              </a:rPr>
              <a:t> Molecule</a:t>
            </a:r>
            <a:endParaRPr lang="en-US" b="0" strike="noStrike" spc="-1" dirty="0">
              <a:solidFill>
                <a:srgbClr val="000000"/>
              </a:solidFill>
              <a:uFill>
                <a:solidFill>
                  <a:srgbClr val="FFFFFF"/>
                </a:solidFill>
              </a:uFill>
              <a:latin typeface="Arial"/>
            </a:endParaRPr>
          </a:p>
          <a:p>
            <a:pPr marL="457200" indent="-342360">
              <a:lnSpc>
                <a:spcPct val="95000"/>
              </a:lnSpc>
            </a:pPr>
            <a:endParaRPr lang="en-US" sz="1800" b="0" strike="noStrike" spc="-1" dirty="0">
              <a:solidFill>
                <a:srgbClr val="000000"/>
              </a:solidFill>
              <a:uFill>
                <a:solidFill>
                  <a:srgbClr val="FFFFFF"/>
                </a:solidFill>
              </a:uFill>
              <a:latin typeface="Arial"/>
            </a:endParaRPr>
          </a:p>
          <a:p>
            <a:pPr marL="457200" lvl="1" indent="-342360">
              <a:lnSpc>
                <a:spcPct val="95000"/>
              </a:lnSpc>
              <a:buClr>
                <a:srgbClr val="000000"/>
              </a:buClr>
              <a:buFont typeface="Arial"/>
              <a:buChar char="•"/>
            </a:pPr>
            <a:r>
              <a:rPr lang="en-US" sz="2160" b="1" strike="noStrike" spc="-1" dirty="0">
                <a:solidFill>
                  <a:srgbClr val="000000"/>
                </a:solidFill>
                <a:uFill>
                  <a:solidFill>
                    <a:srgbClr val="FFFFFF"/>
                  </a:solidFill>
                </a:uFill>
                <a:latin typeface="Calibri"/>
                <a:ea typeface="AR PL UMing HK"/>
              </a:rPr>
              <a:t>Classification</a:t>
            </a:r>
            <a:r>
              <a:rPr lang="en-US" sz="2160" b="0" strike="noStrike" spc="-1" dirty="0">
                <a:solidFill>
                  <a:srgbClr val="000000"/>
                </a:solidFill>
                <a:uFill>
                  <a:solidFill>
                    <a:srgbClr val="FFFFFF"/>
                  </a:solidFill>
                </a:uFill>
                <a:latin typeface="Calibri"/>
                <a:ea typeface="AR PL UMing HK"/>
              </a:rPr>
              <a:t>: </a:t>
            </a:r>
            <a:r>
              <a:rPr lang="en-US" sz="2160" b="1" i="1" strike="noStrike" spc="-1" dirty="0">
                <a:solidFill>
                  <a:srgbClr val="000000"/>
                </a:solidFill>
                <a:uFill>
                  <a:solidFill>
                    <a:srgbClr val="FFFFFF"/>
                  </a:solidFill>
                </a:uFill>
                <a:latin typeface="Calibri"/>
                <a:ea typeface="AR PL UMing HK"/>
              </a:rPr>
              <a:t>repetitive</a:t>
            </a:r>
            <a:r>
              <a:rPr lang="en-US" sz="2160" b="0" strike="noStrike" spc="-1" dirty="0">
                <a:solidFill>
                  <a:srgbClr val="000000"/>
                </a:solidFill>
                <a:uFill>
                  <a:solidFill>
                    <a:srgbClr val="FFFFFF"/>
                  </a:solidFill>
                </a:uFill>
                <a:latin typeface="Calibri"/>
                <a:ea typeface="AR PL UMing HK"/>
              </a:rPr>
              <a:t> application of </a:t>
            </a:r>
            <a:r>
              <a:rPr lang="en-US" sz="2160" b="1" strike="noStrike" spc="-1" dirty="0">
                <a:solidFill>
                  <a:srgbClr val="000000"/>
                </a:solidFill>
                <a:uFill>
                  <a:solidFill>
                    <a:srgbClr val="FFFFFF"/>
                  </a:solidFill>
                </a:uFill>
                <a:latin typeface="Calibri"/>
                <a:ea typeface="AR PL UMing HK"/>
              </a:rPr>
              <a:t>subsumption</a:t>
            </a:r>
            <a:r>
              <a:rPr lang="en-US" sz="2160" b="0" strike="noStrike" spc="-1" dirty="0">
                <a:solidFill>
                  <a:srgbClr val="000000"/>
                </a:solidFill>
                <a:uFill>
                  <a:solidFill>
                    <a:srgbClr val="FFFFFF"/>
                  </a:solidFill>
                </a:uFill>
                <a:latin typeface="Calibri"/>
                <a:ea typeface="AR PL UMing HK"/>
              </a:rPr>
              <a:t> to discover implicit subclass links between named classes</a:t>
            </a:r>
            <a:endParaRPr lang="en-US" sz="1800" b="0" strike="noStrike" spc="-1" dirty="0">
              <a:solidFill>
                <a:srgbClr val="000000"/>
              </a:solidFill>
              <a:uFill>
                <a:solidFill>
                  <a:srgbClr val="FFFFFF"/>
                </a:solidFill>
              </a:uFill>
              <a:latin typeface="Arial"/>
            </a:endParaRPr>
          </a:p>
          <a:p>
            <a:pPr marL="457200" indent="-342360">
              <a:lnSpc>
                <a:spcPct val="95000"/>
              </a:lnSpc>
            </a:pPr>
            <a:r>
              <a:rPr lang="en-US" spc="-1" dirty="0">
                <a:solidFill>
                  <a:srgbClr val="000000"/>
                </a:solidFill>
                <a:uFill>
                  <a:solidFill>
                    <a:srgbClr val="FFFFFF"/>
                  </a:solidFill>
                </a:uFill>
              </a:rPr>
              <a:t> (1) Transcription Factor </a:t>
            </a:r>
            <a:r>
              <a:rPr lang="en-US" spc="-1" dirty="0" err="1">
                <a:solidFill>
                  <a:srgbClr val="000000"/>
                </a:solidFill>
                <a:uFill>
                  <a:solidFill>
                    <a:srgbClr val="FFFFFF"/>
                  </a:solidFill>
                </a:uFill>
              </a:rPr>
              <a:t>equivalentTo</a:t>
            </a:r>
            <a:r>
              <a:rPr lang="en-US" spc="-1" dirty="0">
                <a:solidFill>
                  <a:srgbClr val="000000"/>
                </a:solidFill>
                <a:uFill>
                  <a:solidFill>
                    <a:srgbClr val="FFFFFF"/>
                  </a:solidFill>
                </a:uFill>
              </a:rPr>
              <a:t> Protein …</a:t>
            </a:r>
          </a:p>
          <a:p>
            <a:pPr marL="457200" indent="-342360">
              <a:lnSpc>
                <a:spcPct val="95000"/>
              </a:lnSpc>
            </a:pPr>
            <a:r>
              <a:rPr lang="en-US" spc="-1" dirty="0">
                <a:solidFill>
                  <a:srgbClr val="000000"/>
                </a:solidFill>
                <a:uFill>
                  <a:solidFill>
                    <a:srgbClr val="FFFFFF"/>
                  </a:solidFill>
                </a:uFill>
              </a:rPr>
              <a:t>      -&gt; (2) Transcription Factor </a:t>
            </a:r>
            <a:r>
              <a:rPr lang="en-US" spc="-1" dirty="0" err="1">
                <a:solidFill>
                  <a:srgbClr val="000000"/>
                </a:solidFill>
                <a:uFill>
                  <a:solidFill>
                    <a:srgbClr val="FFFFFF"/>
                  </a:solidFill>
                </a:uFill>
              </a:rPr>
              <a:t>subClassOf</a:t>
            </a:r>
            <a:r>
              <a:rPr lang="en-US" spc="-1" dirty="0">
                <a:solidFill>
                  <a:srgbClr val="000000"/>
                </a:solidFill>
                <a:uFill>
                  <a:solidFill>
                    <a:srgbClr val="FFFFFF"/>
                  </a:solidFill>
                </a:uFill>
              </a:rPr>
              <a:t> Protein</a:t>
            </a:r>
          </a:p>
          <a:p>
            <a:pPr marL="457200" indent="-342360">
              <a:lnSpc>
                <a:spcPct val="95000"/>
              </a:lnSpc>
            </a:pPr>
            <a:endParaRPr lang="en-US" sz="1800" b="0" strike="noStrike" spc="-1" dirty="0">
              <a:solidFill>
                <a:srgbClr val="000000"/>
              </a:solidFill>
              <a:uFill>
                <a:solidFill>
                  <a:srgbClr val="FFFFFF"/>
                </a:solidFill>
              </a:uFill>
              <a:latin typeface="Arial"/>
            </a:endParaRPr>
          </a:p>
          <a:p>
            <a:pPr marL="457200" lvl="1" indent="-342360">
              <a:lnSpc>
                <a:spcPct val="95000"/>
              </a:lnSpc>
              <a:buClr>
                <a:srgbClr val="000000"/>
              </a:buClr>
              <a:buFont typeface="Arial"/>
              <a:buChar char="•"/>
            </a:pPr>
            <a:r>
              <a:rPr lang="en-US" sz="2160" b="1" strike="noStrike" spc="-1" dirty="0">
                <a:solidFill>
                  <a:srgbClr val="000000"/>
                </a:solidFill>
                <a:uFill>
                  <a:solidFill>
                    <a:srgbClr val="FFFFFF"/>
                  </a:solidFill>
                </a:uFill>
                <a:latin typeface="Calibri"/>
                <a:ea typeface="AR PL UMing HK"/>
              </a:rPr>
              <a:t>Realization</a:t>
            </a:r>
            <a:r>
              <a:rPr lang="en-US" sz="2160" b="0" strike="noStrike" spc="-1" dirty="0">
                <a:solidFill>
                  <a:srgbClr val="000000"/>
                </a:solidFill>
                <a:uFill>
                  <a:solidFill>
                    <a:srgbClr val="FFFFFF"/>
                  </a:solidFill>
                </a:uFill>
                <a:latin typeface="Calibri"/>
                <a:ea typeface="AR PL UMing HK"/>
              </a:rPr>
              <a:t>: find the most </a:t>
            </a:r>
            <a:r>
              <a:rPr lang="en-US" sz="2160" b="1" strike="noStrike" spc="-1" dirty="0">
                <a:solidFill>
                  <a:srgbClr val="000000"/>
                </a:solidFill>
                <a:uFill>
                  <a:solidFill>
                    <a:srgbClr val="FFFFFF"/>
                  </a:solidFill>
                </a:uFill>
                <a:latin typeface="Calibri"/>
                <a:ea typeface="AR PL UMing HK"/>
              </a:rPr>
              <a:t>specific</a:t>
            </a:r>
            <a:r>
              <a:rPr lang="en-US" sz="2160" b="0" strike="noStrike" spc="-1" dirty="0">
                <a:solidFill>
                  <a:srgbClr val="000000"/>
                </a:solidFill>
                <a:uFill>
                  <a:solidFill>
                    <a:srgbClr val="FFFFFF"/>
                  </a:solidFill>
                </a:uFill>
                <a:latin typeface="Calibri"/>
                <a:ea typeface="AR PL UMing HK"/>
              </a:rPr>
              <a:t> class that an individual belongs to. </a:t>
            </a:r>
            <a:endParaRPr lang="en-US" sz="1800" b="0" strike="noStrike" spc="-1" dirty="0">
              <a:solidFill>
                <a:srgbClr val="000000"/>
              </a:solidFill>
              <a:uFill>
                <a:solidFill>
                  <a:srgbClr val="FFFFFF"/>
                </a:solidFill>
              </a:uFill>
              <a:latin typeface="Arial"/>
            </a:endParaRPr>
          </a:p>
        </p:txBody>
      </p:sp>
      <p:sp>
        <p:nvSpPr>
          <p:cNvPr id="400" name="CustomShape 4"/>
          <p:cNvSpPr/>
          <p:nvPr/>
        </p:nvSpPr>
        <p:spPr>
          <a:xfrm>
            <a:off x="0" y="6629400"/>
            <a:ext cx="2133000" cy="220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fld id="{09ADA009-BD62-44B7-BCE7-6B882F262C4A}" type="slidenum">
              <a:rPr lang="en-US" sz="1200" b="0" strike="noStrike" spc="-1">
                <a:solidFill>
                  <a:srgbClr val="8B8B8B"/>
                </a:solidFill>
                <a:uFill>
                  <a:solidFill>
                    <a:srgbClr val="FFFFFF"/>
                  </a:solidFill>
                </a:uFill>
                <a:latin typeface="Calibri"/>
              </a:rPr>
              <a:t>39</a:t>
            </a:fld>
            <a:endParaRPr lang="en-US" sz="18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276590751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 name="CustomShape 1"/>
          <p:cNvSpPr/>
          <p:nvPr/>
        </p:nvSpPr>
        <p:spPr>
          <a:xfrm>
            <a:off x="457200" y="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1" strike="noStrike" spc="-1">
                <a:solidFill>
                  <a:srgbClr val="1F497D"/>
                </a:solidFill>
                <a:uFill>
                  <a:solidFill>
                    <a:srgbClr val="FFFFFF"/>
                  </a:solidFill>
                </a:uFill>
                <a:latin typeface="Calibri"/>
              </a:rPr>
              <a:t>Early Bio-ontologists</a:t>
            </a:r>
            <a:endParaRPr lang="en-US" sz="1800" b="0" strike="noStrike" spc="-1">
              <a:solidFill>
                <a:srgbClr val="000000"/>
              </a:solidFill>
              <a:uFill>
                <a:solidFill>
                  <a:srgbClr val="FFFFFF"/>
                </a:solidFill>
              </a:uFill>
              <a:latin typeface="Arial"/>
            </a:endParaRPr>
          </a:p>
        </p:txBody>
      </p:sp>
      <p:sp>
        <p:nvSpPr>
          <p:cNvPr id="251" name="CustomShape 2"/>
          <p:cNvSpPr/>
          <p:nvPr/>
        </p:nvSpPr>
        <p:spPr>
          <a:xfrm>
            <a:off x="2438280" y="1752480"/>
            <a:ext cx="599364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400"/>
              </a:spcBef>
            </a:pPr>
            <a:r>
              <a:rPr lang="en-US" sz="2000" b="1" strike="noStrike" spc="-1">
                <a:solidFill>
                  <a:srgbClr val="000000"/>
                </a:solidFill>
                <a:uFill>
                  <a:solidFill>
                    <a:srgbClr val="FFFFFF"/>
                  </a:solidFill>
                </a:uFill>
                <a:latin typeface="Calibri"/>
              </a:rPr>
              <a:t>Aristotle</a:t>
            </a:r>
            <a:r>
              <a:rPr lang="en-US" sz="2000" b="0" strike="noStrike" spc="-1">
                <a:solidFill>
                  <a:srgbClr val="000000"/>
                </a:solidFill>
                <a:uFill>
                  <a:solidFill>
                    <a:srgbClr val="FFFFFF"/>
                  </a:solidFill>
                </a:uFill>
                <a:latin typeface="Calibri"/>
              </a:rPr>
              <a:t> (384-322 BC) </a:t>
            </a:r>
            <a:endParaRPr lang="en-US" sz="1800" b="0" strike="noStrike" spc="-1">
              <a:solidFill>
                <a:srgbClr val="000000"/>
              </a:solidFill>
              <a:uFill>
                <a:solidFill>
                  <a:srgbClr val="FFFFFF"/>
                </a:solidFill>
              </a:uFill>
              <a:latin typeface="Arial"/>
            </a:endParaRPr>
          </a:p>
          <a:p>
            <a:pPr marL="343080" indent="-342360">
              <a:lnSpc>
                <a:spcPct val="100000"/>
              </a:lnSpc>
              <a:spcBef>
                <a:spcPts val="400"/>
              </a:spcBef>
              <a:buClr>
                <a:srgbClr val="000000"/>
              </a:buClr>
              <a:buFont typeface="Arial"/>
              <a:buChar char="•"/>
            </a:pPr>
            <a:r>
              <a:rPr lang="en-US" sz="2000" b="0" strike="noStrike" spc="-1">
                <a:solidFill>
                  <a:srgbClr val="000000"/>
                </a:solidFill>
                <a:uFill>
                  <a:solidFill>
                    <a:srgbClr val="FFFFFF"/>
                  </a:solidFill>
                </a:uFill>
                <a:latin typeface="Calibri"/>
              </a:rPr>
              <a:t>First systematic taxonomy of biology</a:t>
            </a:r>
            <a:endParaRPr lang="en-US" sz="1800" b="0" strike="noStrike" spc="-1">
              <a:solidFill>
                <a:srgbClr val="000000"/>
              </a:solidFill>
              <a:uFill>
                <a:solidFill>
                  <a:srgbClr val="FFFFFF"/>
                </a:solidFill>
              </a:uFill>
              <a:latin typeface="Arial"/>
            </a:endParaRPr>
          </a:p>
          <a:p>
            <a:pPr marL="343080" indent="-342360">
              <a:lnSpc>
                <a:spcPct val="100000"/>
              </a:lnSpc>
              <a:spcBef>
                <a:spcPts val="400"/>
              </a:spcBef>
              <a:buClr>
                <a:srgbClr val="000000"/>
              </a:buClr>
              <a:buFont typeface="Arial"/>
              <a:buChar char="•"/>
            </a:pPr>
            <a:r>
              <a:rPr lang="en-US" sz="2000" b="0" strike="noStrike" spc="-1">
                <a:solidFill>
                  <a:srgbClr val="000000"/>
                </a:solidFill>
                <a:uFill>
                  <a:solidFill>
                    <a:srgbClr val="FFFFFF"/>
                  </a:solidFill>
                </a:uFill>
                <a:latin typeface="Calibri"/>
              </a:rPr>
              <a:t>Classification of organisms by shared properties </a:t>
            </a:r>
            <a:endParaRPr lang="en-US" sz="1800" b="0" strike="noStrike" spc="-1">
              <a:solidFill>
                <a:srgbClr val="000000"/>
              </a:solidFill>
              <a:uFill>
                <a:solidFill>
                  <a:srgbClr val="FFFFFF"/>
                </a:solidFill>
              </a:uFill>
              <a:latin typeface="Arial"/>
            </a:endParaRPr>
          </a:p>
          <a:p>
            <a:pPr marL="343080" indent="-342360">
              <a:lnSpc>
                <a:spcPct val="100000"/>
              </a:lnSpc>
              <a:spcBef>
                <a:spcPts val="400"/>
              </a:spcBef>
              <a:buClr>
                <a:srgbClr val="000000"/>
              </a:buClr>
              <a:buFont typeface="Arial"/>
              <a:buChar char="•"/>
            </a:pPr>
            <a:r>
              <a:rPr lang="en-US" sz="2000" b="0" strike="noStrike" spc="-1">
                <a:solidFill>
                  <a:srgbClr val="000000"/>
                </a:solidFill>
                <a:uFill>
                  <a:solidFill>
                    <a:srgbClr val="FFFFFF"/>
                  </a:solidFill>
                </a:uFill>
                <a:latin typeface="Calibri"/>
              </a:rPr>
              <a:t>Used binomial </a:t>
            </a:r>
            <a:r>
              <a:rPr lang="en-US" sz="2000" b="0" i="1" strike="noStrike" spc="-1">
                <a:solidFill>
                  <a:srgbClr val="000000"/>
                </a:solidFill>
                <a:uFill>
                  <a:solidFill>
                    <a:srgbClr val="FFFFFF"/>
                  </a:solidFill>
                </a:uFill>
                <a:latin typeface="Calibri"/>
              </a:rPr>
              <a:t>genus-differentia </a:t>
            </a:r>
            <a:r>
              <a:rPr lang="en-US" sz="2000" b="0" strike="noStrike" spc="-1">
                <a:solidFill>
                  <a:srgbClr val="000000"/>
                </a:solidFill>
                <a:uFill>
                  <a:solidFill>
                    <a:srgbClr val="FFFFFF"/>
                  </a:solidFill>
                </a:uFill>
                <a:latin typeface="Calibri"/>
              </a:rPr>
              <a:t>nomenclature</a:t>
            </a:r>
            <a:endParaRPr lang="en-US" sz="1800" b="0" strike="noStrike" spc="-1">
              <a:solidFill>
                <a:srgbClr val="000000"/>
              </a:solidFill>
              <a:uFill>
                <a:solidFill>
                  <a:srgbClr val="FFFFFF"/>
                </a:solidFill>
              </a:uFill>
              <a:latin typeface="Arial"/>
            </a:endParaRPr>
          </a:p>
          <a:p>
            <a:pPr>
              <a:lnSpc>
                <a:spcPct val="100000"/>
              </a:lnSpc>
              <a:spcBef>
                <a:spcPts val="400"/>
              </a:spcBef>
            </a:pPr>
            <a:endParaRPr lang="en-US" sz="1800" b="0" strike="noStrike" spc="-1">
              <a:solidFill>
                <a:srgbClr val="000000"/>
              </a:solidFill>
              <a:uFill>
                <a:solidFill>
                  <a:srgbClr val="FFFFFF"/>
                </a:solidFill>
              </a:uFill>
              <a:latin typeface="Arial"/>
            </a:endParaRPr>
          </a:p>
          <a:p>
            <a:pPr>
              <a:lnSpc>
                <a:spcPct val="100000"/>
              </a:lnSpc>
              <a:spcBef>
                <a:spcPts val="400"/>
              </a:spcBef>
            </a:pPr>
            <a:endParaRPr lang="en-US" sz="1800" b="0" strike="noStrike" spc="-1">
              <a:solidFill>
                <a:srgbClr val="000000"/>
              </a:solidFill>
              <a:uFill>
                <a:solidFill>
                  <a:srgbClr val="FFFFFF"/>
                </a:solidFill>
              </a:uFill>
              <a:latin typeface="Arial"/>
            </a:endParaRPr>
          </a:p>
          <a:p>
            <a:pPr>
              <a:lnSpc>
                <a:spcPct val="100000"/>
              </a:lnSpc>
              <a:spcBef>
                <a:spcPts val="400"/>
              </a:spcBef>
            </a:pPr>
            <a:r>
              <a:rPr lang="en-US" sz="2000" b="1" strike="noStrike" spc="-1">
                <a:solidFill>
                  <a:srgbClr val="000000"/>
                </a:solidFill>
                <a:uFill>
                  <a:solidFill>
                    <a:srgbClr val="FFFFFF"/>
                  </a:solidFill>
                </a:uFill>
                <a:latin typeface="Calibri"/>
              </a:rPr>
              <a:t>Galen</a:t>
            </a:r>
            <a:r>
              <a:rPr lang="en-US" sz="2000" b="0" strike="noStrike" spc="-1">
                <a:solidFill>
                  <a:srgbClr val="000000"/>
                </a:solidFill>
                <a:uFill>
                  <a:solidFill>
                    <a:srgbClr val="FFFFFF"/>
                  </a:solidFill>
                </a:uFill>
                <a:latin typeface="Calibri"/>
              </a:rPr>
              <a:t> (130-210 AD)</a:t>
            </a:r>
            <a:endParaRPr lang="en-US" sz="1800" b="0" strike="noStrike" spc="-1">
              <a:solidFill>
                <a:srgbClr val="000000"/>
              </a:solidFill>
              <a:uFill>
                <a:solidFill>
                  <a:srgbClr val="FFFFFF"/>
                </a:solidFill>
              </a:uFill>
              <a:latin typeface="Arial"/>
            </a:endParaRPr>
          </a:p>
          <a:p>
            <a:pPr marL="343080" indent="-342360">
              <a:lnSpc>
                <a:spcPct val="100000"/>
              </a:lnSpc>
              <a:spcBef>
                <a:spcPts val="400"/>
              </a:spcBef>
              <a:buClr>
                <a:srgbClr val="000000"/>
              </a:buClr>
              <a:buFont typeface="Arial"/>
              <a:buChar char="•"/>
            </a:pPr>
            <a:r>
              <a:rPr lang="en-US" sz="2000" b="0" strike="noStrike" spc="-1">
                <a:solidFill>
                  <a:srgbClr val="000000"/>
                </a:solidFill>
                <a:uFill>
                  <a:solidFill>
                    <a:srgbClr val="FFFFFF"/>
                  </a:solidFill>
                </a:uFill>
                <a:latin typeface="Calibri"/>
              </a:rPr>
              <a:t>Systematic description of diseases, signs and symptoms.</a:t>
            </a:r>
            <a:endParaRPr lang="en-US" sz="1800" b="0" strike="noStrike" spc="-1">
              <a:solidFill>
                <a:srgbClr val="000000"/>
              </a:solidFill>
              <a:uFill>
                <a:solidFill>
                  <a:srgbClr val="FFFFFF"/>
                </a:solidFill>
              </a:uFill>
              <a:latin typeface="Arial"/>
            </a:endParaRPr>
          </a:p>
          <a:p>
            <a:pPr marL="343080" indent="-342360">
              <a:lnSpc>
                <a:spcPct val="100000"/>
              </a:lnSpc>
              <a:spcBef>
                <a:spcPts val="400"/>
              </a:spcBef>
              <a:buClr>
                <a:srgbClr val="000000"/>
              </a:buClr>
              <a:buFont typeface="Arial"/>
              <a:buChar char="•"/>
            </a:pPr>
            <a:r>
              <a:rPr lang="en-US" sz="2000" b="0" strike="noStrike" spc="-1">
                <a:solidFill>
                  <a:srgbClr val="000000"/>
                </a:solidFill>
                <a:uFill>
                  <a:solidFill>
                    <a:srgbClr val="FFFFFF"/>
                  </a:solidFill>
                </a:uFill>
                <a:latin typeface="Calibri"/>
              </a:rPr>
              <a:t>In </a:t>
            </a:r>
            <a:r>
              <a:rPr lang="en-US" sz="2000" b="0" i="1" strike="noStrike" spc="-1">
                <a:solidFill>
                  <a:srgbClr val="000000"/>
                </a:solidFill>
                <a:uFill>
                  <a:solidFill>
                    <a:srgbClr val="FFFFFF"/>
                  </a:solidFill>
                </a:uFill>
                <a:latin typeface="Calibri"/>
              </a:rPr>
              <a:t>De Febrium Differentia</a:t>
            </a:r>
            <a:r>
              <a:rPr lang="en-US" sz="2000" b="0" strike="noStrike" spc="-1">
                <a:solidFill>
                  <a:srgbClr val="000000"/>
                </a:solidFill>
                <a:uFill>
                  <a:solidFill>
                    <a:srgbClr val="FFFFFF"/>
                  </a:solidFill>
                </a:uFill>
                <a:latin typeface="Calibri"/>
              </a:rPr>
              <a:t> description of fever symptoms he uses the Aristotelian </a:t>
            </a:r>
            <a:r>
              <a:rPr lang="en-US" sz="2000" b="0" i="1" strike="noStrike" spc="-1">
                <a:solidFill>
                  <a:srgbClr val="000000"/>
                </a:solidFill>
                <a:uFill>
                  <a:solidFill>
                    <a:srgbClr val="FFFFFF"/>
                  </a:solidFill>
                </a:uFill>
                <a:latin typeface="Calibri"/>
              </a:rPr>
              <a:t>genus-differentia </a:t>
            </a:r>
            <a:r>
              <a:rPr lang="en-US" sz="2000" b="0" strike="noStrike" spc="-1">
                <a:solidFill>
                  <a:srgbClr val="000000"/>
                </a:solidFill>
                <a:uFill>
                  <a:solidFill>
                    <a:srgbClr val="FFFFFF"/>
                  </a:solidFill>
                </a:uFill>
                <a:latin typeface="Calibri"/>
              </a:rPr>
              <a:t>approach</a:t>
            </a:r>
            <a:endParaRPr lang="en-US" sz="1800" b="0" strike="noStrike" spc="-1">
              <a:solidFill>
                <a:srgbClr val="000000"/>
              </a:solidFill>
              <a:uFill>
                <a:solidFill>
                  <a:srgbClr val="FFFFFF"/>
                </a:solidFill>
              </a:uFill>
              <a:latin typeface="Arial"/>
            </a:endParaRPr>
          </a:p>
        </p:txBody>
      </p:sp>
      <p:sp>
        <p:nvSpPr>
          <p:cNvPr id="253" name="CustomShape 4"/>
          <p:cNvSpPr/>
          <p:nvPr/>
        </p:nvSpPr>
        <p:spPr>
          <a:xfrm>
            <a:off x="0" y="6629400"/>
            <a:ext cx="2133000" cy="220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fld id="{27A71920-58C0-44D5-A087-69E3919A9970}" type="slidenum">
              <a:rPr lang="en-US" sz="1200" b="0" strike="noStrike" spc="-1">
                <a:solidFill>
                  <a:srgbClr val="8B8B8B"/>
                </a:solidFill>
                <a:uFill>
                  <a:solidFill>
                    <a:srgbClr val="FFFFFF"/>
                  </a:solidFill>
                </a:uFill>
                <a:latin typeface="Calibri"/>
              </a:rPr>
              <a:t>4</a:t>
            </a:fld>
            <a:endParaRPr lang="en-US" sz="1800" b="0" strike="noStrike" spc="-1">
              <a:solidFill>
                <a:srgbClr val="000000"/>
              </a:solidFill>
              <a:uFill>
                <a:solidFill>
                  <a:srgbClr val="FFFFFF"/>
                </a:solidFill>
              </a:uFill>
              <a:latin typeface="Arial"/>
            </a:endParaRPr>
          </a:p>
        </p:txBody>
      </p:sp>
      <p:pic>
        <p:nvPicPr>
          <p:cNvPr id="254" name="Picture 2"/>
          <p:cNvPicPr/>
          <p:nvPr/>
        </p:nvPicPr>
        <p:blipFill>
          <a:blip r:embed="rId2"/>
          <a:stretch/>
        </p:blipFill>
        <p:spPr>
          <a:xfrm>
            <a:off x="499320" y="4079880"/>
            <a:ext cx="1456920" cy="1786680"/>
          </a:xfrm>
          <a:prstGeom prst="rect">
            <a:avLst/>
          </a:prstGeom>
          <a:ln>
            <a:noFill/>
          </a:ln>
        </p:spPr>
      </p:pic>
      <p:pic>
        <p:nvPicPr>
          <p:cNvPr id="255" name="Picture 11"/>
          <p:cNvPicPr/>
          <p:nvPr/>
        </p:nvPicPr>
        <p:blipFill>
          <a:blip r:embed="rId3"/>
          <a:stretch/>
        </p:blipFill>
        <p:spPr>
          <a:xfrm>
            <a:off x="499320" y="1837080"/>
            <a:ext cx="1447200" cy="1938960"/>
          </a:xfrm>
          <a:prstGeom prst="rect">
            <a:avLst/>
          </a:prstGeom>
          <a:ln>
            <a:noFill/>
          </a:ln>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C8314EE-870D-4BFF-9B65-C499FAE2005E}"/>
              </a:ext>
            </a:extLst>
          </p:cNvPr>
          <p:cNvSpPr>
            <a:spLocks noGrp="1"/>
          </p:cNvSpPr>
          <p:nvPr>
            <p:ph type="title"/>
          </p:nvPr>
        </p:nvSpPr>
        <p:spPr/>
        <p:txBody>
          <a:bodyPr/>
          <a:lstStyle/>
          <a:p>
            <a:r>
              <a:rPr lang="en-CA" dirty="0"/>
              <a:t>Questions</a:t>
            </a:r>
          </a:p>
        </p:txBody>
      </p:sp>
      <p:sp>
        <p:nvSpPr>
          <p:cNvPr id="5" name="Text Placeholder 4">
            <a:extLst>
              <a:ext uri="{FF2B5EF4-FFF2-40B4-BE49-F238E27FC236}">
                <a16:creationId xmlns:a16="http://schemas.microsoft.com/office/drawing/2014/main" id="{75CA701C-A4AE-4D6B-99D1-94BB90033C32}"/>
              </a:ext>
            </a:extLst>
          </p:cNvPr>
          <p:cNvSpPr>
            <a:spLocks noGrp="1"/>
          </p:cNvSpPr>
          <p:nvPr>
            <p:ph type="body" idx="4294967295"/>
          </p:nvPr>
        </p:nvSpPr>
        <p:spPr>
          <a:xfrm>
            <a:off x="500746" y="1604963"/>
            <a:ext cx="8229600" cy="3976687"/>
          </a:xfrm>
        </p:spPr>
        <p:txBody>
          <a:bodyPr/>
          <a:lstStyle/>
          <a:p>
            <a:r>
              <a:rPr lang="en-CA" dirty="0"/>
              <a:t>Which of the following can be used to entail class membership of the </a:t>
            </a:r>
            <a:r>
              <a:rPr lang="en-CA" u="sng" dirty="0"/>
              <a:t>object</a:t>
            </a:r>
            <a:r>
              <a:rPr lang="en-CA" dirty="0"/>
              <a:t> in the relation?</a:t>
            </a:r>
          </a:p>
          <a:p>
            <a:pPr marL="0" indent="0">
              <a:buNone/>
            </a:pPr>
            <a:endParaRPr lang="en-CA" dirty="0"/>
          </a:p>
          <a:p>
            <a:pPr marL="0" indent="0">
              <a:buNone/>
            </a:pPr>
            <a:r>
              <a:rPr lang="en-CA" dirty="0"/>
              <a:t>Michel </a:t>
            </a:r>
            <a:r>
              <a:rPr lang="en-CA" dirty="0" err="1"/>
              <a:t>hasPet</a:t>
            </a:r>
            <a:r>
              <a:rPr lang="en-CA" dirty="0"/>
              <a:t> Storm</a:t>
            </a:r>
          </a:p>
          <a:p>
            <a:pPr marL="0" indent="0">
              <a:buNone/>
            </a:pPr>
            <a:endParaRPr lang="en-CA" dirty="0"/>
          </a:p>
          <a:p>
            <a:pPr marL="0" indent="0">
              <a:buNone/>
            </a:pPr>
            <a:r>
              <a:rPr lang="en-CA" dirty="0"/>
              <a:t>1. </a:t>
            </a:r>
            <a:r>
              <a:rPr lang="en-CA" dirty="0" err="1"/>
              <a:t>hasPet</a:t>
            </a:r>
            <a:r>
              <a:rPr lang="en-CA" dirty="0"/>
              <a:t> (Domain: Person)</a:t>
            </a:r>
          </a:p>
          <a:p>
            <a:pPr marL="0" indent="0">
              <a:buNone/>
            </a:pPr>
            <a:r>
              <a:rPr lang="en-CA" dirty="0"/>
              <a:t>2. Person </a:t>
            </a:r>
            <a:r>
              <a:rPr lang="en-CA" dirty="0" err="1"/>
              <a:t>subClassOf</a:t>
            </a:r>
            <a:r>
              <a:rPr lang="en-CA" dirty="0"/>
              <a:t> </a:t>
            </a:r>
            <a:r>
              <a:rPr lang="en-CA" dirty="0" err="1"/>
              <a:t>hasPet</a:t>
            </a:r>
            <a:r>
              <a:rPr lang="en-CA" dirty="0"/>
              <a:t> some Pet</a:t>
            </a:r>
          </a:p>
          <a:p>
            <a:pPr marL="0" indent="0">
              <a:buNone/>
            </a:pPr>
            <a:r>
              <a:rPr lang="en-CA" dirty="0"/>
              <a:t>3. Person </a:t>
            </a:r>
            <a:r>
              <a:rPr lang="en-CA" dirty="0" err="1"/>
              <a:t>subClassOf</a:t>
            </a:r>
            <a:r>
              <a:rPr lang="en-CA" dirty="0"/>
              <a:t> </a:t>
            </a:r>
            <a:r>
              <a:rPr lang="en-CA" dirty="0" err="1"/>
              <a:t>hasPet</a:t>
            </a:r>
            <a:r>
              <a:rPr lang="en-CA" dirty="0"/>
              <a:t> only Pet</a:t>
            </a:r>
          </a:p>
          <a:p>
            <a:pPr marL="0" indent="0">
              <a:buNone/>
            </a:pPr>
            <a:r>
              <a:rPr lang="en-CA" dirty="0"/>
              <a:t> </a:t>
            </a:r>
          </a:p>
        </p:txBody>
      </p:sp>
      <p:sp>
        <p:nvSpPr>
          <p:cNvPr id="6" name="CustomShape 4">
            <a:extLst>
              <a:ext uri="{FF2B5EF4-FFF2-40B4-BE49-F238E27FC236}">
                <a16:creationId xmlns:a16="http://schemas.microsoft.com/office/drawing/2014/main" id="{B17E5D52-262D-4B86-8502-78039DA7E0B1}"/>
              </a:ext>
            </a:extLst>
          </p:cNvPr>
          <p:cNvSpPr/>
          <p:nvPr/>
        </p:nvSpPr>
        <p:spPr>
          <a:xfrm>
            <a:off x="0" y="6629400"/>
            <a:ext cx="2133000" cy="220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fld id="{09ADA009-BD62-44B7-BCE7-6B882F262C4A}" type="slidenum">
              <a:rPr lang="en-US" sz="1200" b="0" strike="noStrike" spc="-1">
                <a:solidFill>
                  <a:srgbClr val="8B8B8B"/>
                </a:solidFill>
                <a:uFill>
                  <a:solidFill>
                    <a:srgbClr val="FFFFFF"/>
                  </a:solidFill>
                </a:uFill>
                <a:latin typeface="Calibri"/>
              </a:rPr>
              <a:t>40</a:t>
            </a:fld>
            <a:endParaRPr lang="en-US" sz="1800" b="0" strike="noStrike" spc="-1" dirty="0">
              <a:solidFill>
                <a:srgbClr val="000000"/>
              </a:solidFill>
              <a:uFill>
                <a:solidFill>
                  <a:srgbClr val="FFFFFF"/>
                </a:solidFill>
              </a:uFill>
              <a:latin typeface="Arial"/>
            </a:endParaRPr>
          </a:p>
        </p:txBody>
      </p:sp>
    </p:spTree>
    <p:extLst>
      <p:ext uri="{BB962C8B-B14F-4D97-AF65-F5344CB8AC3E}">
        <p14:creationId xmlns:p14="http://schemas.microsoft.com/office/powerpoint/2010/main" val="372337519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2" name="CustomShape 2"/>
          <p:cNvSpPr/>
          <p:nvPr/>
        </p:nvSpPr>
        <p:spPr>
          <a:xfrm>
            <a:off x="0" y="6629400"/>
            <a:ext cx="2133000" cy="220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fld id="{AE7A614E-0BA2-4446-9746-C703EC1F790A}" type="slidenum">
              <a:rPr lang="en-US" sz="1200" b="0" strike="noStrike" spc="-1">
                <a:solidFill>
                  <a:srgbClr val="8B8B8B"/>
                </a:solidFill>
                <a:uFill>
                  <a:solidFill>
                    <a:srgbClr val="FFFFFF"/>
                  </a:solidFill>
                </a:uFill>
                <a:latin typeface="Calibri"/>
              </a:rPr>
              <a:t>41</a:t>
            </a:fld>
            <a:endParaRPr lang="en-US" sz="1800" b="0" strike="noStrike" spc="-1">
              <a:solidFill>
                <a:srgbClr val="000000"/>
              </a:solidFill>
              <a:uFill>
                <a:solidFill>
                  <a:srgbClr val="FFFFFF"/>
                </a:solidFill>
              </a:uFill>
              <a:latin typeface="Arial"/>
            </a:endParaRPr>
          </a:p>
        </p:txBody>
      </p:sp>
      <p:pic>
        <p:nvPicPr>
          <p:cNvPr id="403" name="Picture 5"/>
          <p:cNvPicPr/>
          <p:nvPr/>
        </p:nvPicPr>
        <p:blipFill>
          <a:blip r:embed="rId2"/>
          <a:stretch/>
        </p:blipFill>
        <p:spPr>
          <a:xfrm>
            <a:off x="93240" y="568800"/>
            <a:ext cx="4419000" cy="2865600"/>
          </a:xfrm>
          <a:prstGeom prst="rect">
            <a:avLst/>
          </a:prstGeom>
          <a:ln>
            <a:noFill/>
          </a:ln>
        </p:spPr>
      </p:pic>
      <p:pic>
        <p:nvPicPr>
          <p:cNvPr id="404" name="Picture 4"/>
          <p:cNvPicPr/>
          <p:nvPr/>
        </p:nvPicPr>
        <p:blipFill>
          <a:blip r:embed="rId3"/>
          <a:stretch/>
        </p:blipFill>
        <p:spPr>
          <a:xfrm>
            <a:off x="1798200" y="321120"/>
            <a:ext cx="1009080" cy="494640"/>
          </a:xfrm>
          <a:prstGeom prst="rect">
            <a:avLst/>
          </a:prstGeom>
          <a:ln>
            <a:noFill/>
          </a:ln>
        </p:spPr>
      </p:pic>
      <p:pic>
        <p:nvPicPr>
          <p:cNvPr id="405" name="Picture 2"/>
          <p:cNvPicPr/>
          <p:nvPr/>
        </p:nvPicPr>
        <p:blipFill>
          <a:blip r:embed="rId4"/>
          <a:stretch/>
        </p:blipFill>
        <p:spPr>
          <a:xfrm>
            <a:off x="4564080" y="3629880"/>
            <a:ext cx="4545720" cy="3090960"/>
          </a:xfrm>
          <a:prstGeom prst="rect">
            <a:avLst/>
          </a:prstGeom>
          <a:ln>
            <a:noFill/>
          </a:ln>
        </p:spPr>
      </p:pic>
      <p:pic>
        <p:nvPicPr>
          <p:cNvPr id="406" name="Picture 11"/>
          <p:cNvPicPr/>
          <p:nvPr/>
        </p:nvPicPr>
        <p:blipFill>
          <a:blip r:embed="rId5"/>
          <a:stretch/>
        </p:blipFill>
        <p:spPr>
          <a:xfrm>
            <a:off x="4534200" y="762120"/>
            <a:ext cx="4525920" cy="2848680"/>
          </a:xfrm>
          <a:prstGeom prst="rect">
            <a:avLst/>
          </a:prstGeom>
          <a:ln>
            <a:noFill/>
          </a:ln>
        </p:spPr>
      </p:pic>
      <p:pic>
        <p:nvPicPr>
          <p:cNvPr id="407" name="Picture 13"/>
          <p:cNvPicPr/>
          <p:nvPr/>
        </p:nvPicPr>
        <p:blipFill>
          <a:blip r:embed="rId6"/>
          <a:stretch/>
        </p:blipFill>
        <p:spPr>
          <a:xfrm>
            <a:off x="177480" y="3627720"/>
            <a:ext cx="4250880" cy="3000960"/>
          </a:xfrm>
          <a:prstGeom prst="rect">
            <a:avLst/>
          </a:prstGeom>
          <a:ln>
            <a:noFill/>
          </a:ln>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 name="CustomShape 2"/>
          <p:cNvSpPr/>
          <p:nvPr/>
        </p:nvSpPr>
        <p:spPr>
          <a:xfrm>
            <a:off x="0" y="6629400"/>
            <a:ext cx="2133000" cy="220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fld id="{A4CB5CB3-73BF-423C-97F7-A13A3FC05C21}" type="slidenum">
              <a:rPr lang="en-US" sz="1200" b="0" strike="noStrike" spc="-1">
                <a:solidFill>
                  <a:srgbClr val="8B8B8B"/>
                </a:solidFill>
                <a:uFill>
                  <a:solidFill>
                    <a:srgbClr val="FFFFFF"/>
                  </a:solidFill>
                </a:uFill>
                <a:latin typeface="Calibri"/>
              </a:rPr>
              <a:t>42</a:t>
            </a:fld>
            <a:endParaRPr lang="en-US" sz="1800" b="0" strike="noStrike" spc="-1">
              <a:solidFill>
                <a:srgbClr val="000000"/>
              </a:solidFill>
              <a:uFill>
                <a:solidFill>
                  <a:srgbClr val="FFFFFF"/>
                </a:solidFill>
              </a:uFill>
              <a:latin typeface="Arial"/>
            </a:endParaRPr>
          </a:p>
        </p:txBody>
      </p:sp>
      <p:pic>
        <p:nvPicPr>
          <p:cNvPr id="410" name="Picture 4"/>
          <p:cNvPicPr/>
          <p:nvPr/>
        </p:nvPicPr>
        <p:blipFill>
          <a:blip r:embed="rId2"/>
          <a:stretch/>
        </p:blipFill>
        <p:spPr>
          <a:xfrm>
            <a:off x="457200" y="380880"/>
            <a:ext cx="8228880" cy="5809680"/>
          </a:xfrm>
          <a:prstGeom prst="rect">
            <a:avLst/>
          </a:prstGeom>
          <a:ln>
            <a:noFill/>
          </a:ln>
        </p:spPr>
      </p:pic>
      <p:sp>
        <p:nvSpPr>
          <p:cNvPr id="411" name="CustomShape 3"/>
          <p:cNvSpPr/>
          <p:nvPr/>
        </p:nvSpPr>
        <p:spPr>
          <a:xfrm>
            <a:off x="7471800" y="3809880"/>
            <a:ext cx="73080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i="1" strike="noStrike" spc="-1">
                <a:solidFill>
                  <a:srgbClr val="000000"/>
                </a:solidFill>
                <a:uFill>
                  <a:solidFill>
                    <a:srgbClr val="FFFFFF"/>
                  </a:solidFill>
                </a:uFill>
                <a:latin typeface="Calibri"/>
                <a:ea typeface="DejaVu Sans"/>
              </a:rPr>
              <a:t>genus</a:t>
            </a:r>
            <a:endParaRPr lang="en-US" sz="1800" b="0" strike="noStrike" spc="-1">
              <a:solidFill>
                <a:srgbClr val="000000"/>
              </a:solidFill>
              <a:uFill>
                <a:solidFill>
                  <a:srgbClr val="FFFFFF"/>
                </a:solidFill>
              </a:uFill>
              <a:latin typeface="Arial"/>
            </a:endParaRPr>
          </a:p>
        </p:txBody>
      </p:sp>
      <p:sp>
        <p:nvSpPr>
          <p:cNvPr id="412" name="CustomShape 4"/>
          <p:cNvSpPr/>
          <p:nvPr/>
        </p:nvSpPr>
        <p:spPr>
          <a:xfrm>
            <a:off x="7478280" y="3573360"/>
            <a:ext cx="113796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i="1" strike="noStrike" spc="-1">
                <a:solidFill>
                  <a:srgbClr val="000000"/>
                </a:solidFill>
                <a:uFill>
                  <a:solidFill>
                    <a:srgbClr val="FFFFFF"/>
                  </a:solidFill>
                </a:uFill>
                <a:latin typeface="Calibri"/>
                <a:ea typeface="DejaVu Sans"/>
              </a:rPr>
              <a:t>differentia</a:t>
            </a:r>
            <a:endParaRPr lang="en-US" sz="1800" b="0" strike="noStrike" spc="-1">
              <a:solidFill>
                <a:srgbClr val="000000"/>
              </a:solidFill>
              <a:uFill>
                <a:solidFill>
                  <a:srgbClr val="FFFFFF"/>
                </a:solidFill>
              </a:uFill>
              <a:latin typeface="Arial"/>
            </a:endParaRPr>
          </a:p>
        </p:txBody>
      </p:sp>
      <p:pic>
        <p:nvPicPr>
          <p:cNvPr id="413" name="Picture 8"/>
          <p:cNvPicPr/>
          <p:nvPr/>
        </p:nvPicPr>
        <p:blipFill>
          <a:blip r:embed="rId3"/>
          <a:stretch/>
        </p:blipFill>
        <p:spPr>
          <a:xfrm>
            <a:off x="5867280" y="4215240"/>
            <a:ext cx="2898360" cy="2379960"/>
          </a:xfrm>
          <a:prstGeom prst="rect">
            <a:avLst/>
          </a:prstGeom>
          <a:ln>
            <a:noFill/>
          </a:ln>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5" name="CustomShape 2"/>
          <p:cNvSpPr/>
          <p:nvPr/>
        </p:nvSpPr>
        <p:spPr>
          <a:xfrm>
            <a:off x="0" y="6629400"/>
            <a:ext cx="2133000" cy="220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fld id="{39482463-F821-4D89-AD83-F7F2D44E3236}" type="slidenum">
              <a:rPr lang="en-US" sz="1200" b="0" strike="noStrike" spc="-1">
                <a:solidFill>
                  <a:srgbClr val="8B8B8B"/>
                </a:solidFill>
                <a:uFill>
                  <a:solidFill>
                    <a:srgbClr val="FFFFFF"/>
                  </a:solidFill>
                </a:uFill>
                <a:latin typeface="Calibri"/>
              </a:rPr>
              <a:t>43</a:t>
            </a:fld>
            <a:endParaRPr lang="en-US" sz="1800" b="0" strike="noStrike" spc="-1">
              <a:solidFill>
                <a:srgbClr val="000000"/>
              </a:solidFill>
              <a:uFill>
                <a:solidFill>
                  <a:srgbClr val="FFFFFF"/>
                </a:solidFill>
              </a:uFill>
              <a:latin typeface="Arial"/>
            </a:endParaRPr>
          </a:p>
        </p:txBody>
      </p:sp>
      <p:pic>
        <p:nvPicPr>
          <p:cNvPr id="416" name="Picture 4"/>
          <p:cNvPicPr/>
          <p:nvPr/>
        </p:nvPicPr>
        <p:blipFill>
          <a:blip r:embed="rId2"/>
          <a:stretch/>
        </p:blipFill>
        <p:spPr>
          <a:xfrm>
            <a:off x="210457" y="624114"/>
            <a:ext cx="8447315" cy="5892800"/>
          </a:xfrm>
          <a:prstGeom prst="rect">
            <a:avLst/>
          </a:prstGeom>
          <a:ln>
            <a:noFill/>
          </a:ln>
        </p:spPr>
      </p:pic>
      <p:sp>
        <p:nvSpPr>
          <p:cNvPr id="4" name="Title 3">
            <a:extLst>
              <a:ext uri="{FF2B5EF4-FFF2-40B4-BE49-F238E27FC236}">
                <a16:creationId xmlns:a16="http://schemas.microsoft.com/office/drawing/2014/main" id="{3A917991-6A89-44DC-8F1E-4908C54965CE}"/>
              </a:ext>
            </a:extLst>
          </p:cNvPr>
          <p:cNvSpPr>
            <a:spLocks noGrp="1"/>
          </p:cNvSpPr>
          <p:nvPr>
            <p:ph type="title"/>
          </p:nvPr>
        </p:nvSpPr>
        <p:spPr>
          <a:xfrm>
            <a:off x="0" y="79200"/>
            <a:ext cx="8229240" cy="477720"/>
          </a:xfrm>
        </p:spPr>
        <p:txBody>
          <a:bodyPr/>
          <a:lstStyle/>
          <a:p>
            <a:r>
              <a:rPr lang="en-CA" sz="3200" dirty="0">
                <a:solidFill>
                  <a:schemeClr val="tx2"/>
                </a:solidFill>
              </a:rPr>
              <a:t>Query answering</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 name="CustomShape 1"/>
          <p:cNvSpPr/>
          <p:nvPr/>
        </p:nvSpPr>
        <p:spPr>
          <a:xfrm>
            <a:off x="457200" y="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1" strike="noStrike" spc="-1">
                <a:solidFill>
                  <a:srgbClr val="1F497D"/>
                </a:solidFill>
                <a:uFill>
                  <a:solidFill>
                    <a:srgbClr val="FFFFFF"/>
                  </a:solidFill>
                </a:uFill>
                <a:latin typeface="Calibri"/>
              </a:rPr>
              <a:t>SNOMED-CT</a:t>
            </a:r>
            <a:endParaRPr lang="en-US" sz="1800" b="0" strike="noStrike" spc="-1">
              <a:solidFill>
                <a:srgbClr val="000000"/>
              </a:solidFill>
              <a:uFill>
                <a:solidFill>
                  <a:srgbClr val="FFFFFF"/>
                </a:solidFill>
              </a:uFill>
              <a:latin typeface="Arial"/>
            </a:endParaRPr>
          </a:p>
        </p:txBody>
      </p:sp>
      <p:sp>
        <p:nvSpPr>
          <p:cNvPr id="418" name="CustomShape 2"/>
          <p:cNvSpPr/>
          <p:nvPr/>
        </p:nvSpPr>
        <p:spPr>
          <a:xfrm>
            <a:off x="457200" y="1523880"/>
            <a:ext cx="4266360" cy="4647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400"/>
              </a:spcBef>
              <a:buClr>
                <a:srgbClr val="000000"/>
              </a:buClr>
              <a:buFont typeface="Arial"/>
              <a:buChar char="•"/>
            </a:pPr>
            <a:r>
              <a:rPr lang="en-US" sz="2000" b="0" strike="noStrike" spc="-1">
                <a:solidFill>
                  <a:srgbClr val="000000"/>
                </a:solidFill>
                <a:uFill>
                  <a:solidFill>
                    <a:srgbClr val="FFFFFF"/>
                  </a:solidFill>
                </a:uFill>
                <a:latin typeface="Calibri"/>
              </a:rPr>
              <a:t>SNOMED-CT (Clinical Terms) ontology </a:t>
            </a:r>
            <a:endParaRPr lang="en-US" sz="1800" b="0" strike="noStrike" spc="-1">
              <a:solidFill>
                <a:srgbClr val="000000"/>
              </a:solidFill>
              <a:uFill>
                <a:solidFill>
                  <a:srgbClr val="FFFFFF"/>
                </a:solidFill>
              </a:uFill>
              <a:latin typeface="Arial"/>
            </a:endParaRPr>
          </a:p>
          <a:p>
            <a:pPr marL="343080" indent="-342360">
              <a:lnSpc>
                <a:spcPct val="100000"/>
              </a:lnSpc>
              <a:spcBef>
                <a:spcPts val="400"/>
              </a:spcBef>
              <a:buClr>
                <a:srgbClr val="000000"/>
              </a:buClr>
              <a:buFont typeface="Arial"/>
              <a:buChar char="•"/>
            </a:pPr>
            <a:r>
              <a:rPr lang="en-US" sz="2000" b="0" strike="noStrike" spc="-1">
                <a:solidFill>
                  <a:srgbClr val="000000"/>
                </a:solidFill>
                <a:uFill>
                  <a:solidFill>
                    <a:srgbClr val="FFFFFF"/>
                  </a:solidFill>
                </a:uFill>
                <a:latin typeface="Calibri"/>
              </a:rPr>
              <a:t>used in healthcare systems of more than 15 countries, including Australia, Canada, Denmark, Spain, Sweden and the UK</a:t>
            </a:r>
            <a:endParaRPr lang="en-US" sz="1800" b="0" strike="noStrike" spc="-1">
              <a:solidFill>
                <a:srgbClr val="000000"/>
              </a:solidFill>
              <a:uFill>
                <a:solidFill>
                  <a:srgbClr val="FFFFFF"/>
                </a:solidFill>
              </a:uFill>
              <a:latin typeface="Arial"/>
            </a:endParaRPr>
          </a:p>
          <a:p>
            <a:pPr marL="343080" indent="-342360">
              <a:lnSpc>
                <a:spcPct val="100000"/>
              </a:lnSpc>
              <a:spcBef>
                <a:spcPts val="400"/>
              </a:spcBef>
              <a:buClr>
                <a:srgbClr val="000000"/>
              </a:buClr>
              <a:buFont typeface="Arial"/>
              <a:buChar char="•"/>
            </a:pPr>
            <a:r>
              <a:rPr lang="en-US" sz="2000" b="0" strike="noStrike" spc="-1">
                <a:solidFill>
                  <a:srgbClr val="000000"/>
                </a:solidFill>
                <a:uFill>
                  <a:solidFill>
                    <a:srgbClr val="FFFFFF"/>
                  </a:solidFill>
                </a:uFill>
                <a:latin typeface="Calibri"/>
              </a:rPr>
              <a:t>used by major US providers</a:t>
            </a:r>
            <a:endParaRPr lang="en-US" sz="1800" b="0" strike="noStrike" spc="-1">
              <a:solidFill>
                <a:srgbClr val="000000"/>
              </a:solidFill>
              <a:uFill>
                <a:solidFill>
                  <a:srgbClr val="FFFFFF"/>
                </a:solidFill>
              </a:uFill>
              <a:latin typeface="Arial"/>
            </a:endParaRPr>
          </a:p>
          <a:p>
            <a:pPr marL="343080" indent="-342360">
              <a:lnSpc>
                <a:spcPct val="100000"/>
              </a:lnSpc>
              <a:spcBef>
                <a:spcPts val="400"/>
              </a:spcBef>
              <a:buClr>
                <a:srgbClr val="000000"/>
              </a:buClr>
              <a:buFont typeface="Arial"/>
              <a:buChar char="•"/>
            </a:pPr>
            <a:r>
              <a:rPr lang="en-US" sz="2000" b="0" strike="noStrike" spc="-1">
                <a:solidFill>
                  <a:srgbClr val="000000"/>
                </a:solidFill>
                <a:uFill>
                  <a:solidFill>
                    <a:srgbClr val="FFFFFF"/>
                  </a:solidFill>
                </a:uFill>
                <a:latin typeface="Calibri"/>
              </a:rPr>
              <a:t>ontology provides common vocabulary for recording clinical data</a:t>
            </a:r>
            <a:endParaRPr lang="en-US" sz="1800" b="0" strike="noStrike" spc="-1">
              <a:solidFill>
                <a:srgbClr val="000000"/>
              </a:solidFill>
              <a:uFill>
                <a:solidFill>
                  <a:srgbClr val="FFFFFF"/>
                </a:solidFill>
              </a:uFill>
              <a:latin typeface="Arial"/>
            </a:endParaRPr>
          </a:p>
          <a:p>
            <a:pPr marL="343080" indent="-342360">
              <a:lnSpc>
                <a:spcPct val="100000"/>
              </a:lnSpc>
              <a:spcBef>
                <a:spcPts val="400"/>
              </a:spcBef>
              <a:buClr>
                <a:srgbClr val="000000"/>
              </a:buClr>
              <a:buFont typeface="Arial"/>
              <a:buChar char="•"/>
            </a:pPr>
            <a:r>
              <a:rPr lang="en-US" sz="2000" b="0" strike="noStrike" spc="-1">
                <a:solidFill>
                  <a:srgbClr val="000000"/>
                </a:solidFill>
                <a:uFill>
                  <a:solidFill>
                    <a:srgbClr val="FFFFFF"/>
                  </a:solidFill>
                </a:uFill>
                <a:latin typeface="Calibri"/>
              </a:rPr>
              <a:t>324,129 classes</a:t>
            </a:r>
            <a:endParaRPr lang="en-US" sz="1800" b="0" strike="noStrike" spc="-1">
              <a:solidFill>
                <a:srgbClr val="000000"/>
              </a:solidFill>
              <a:uFill>
                <a:solidFill>
                  <a:srgbClr val="FFFFFF"/>
                </a:solidFill>
              </a:uFill>
              <a:latin typeface="Arial"/>
            </a:endParaRPr>
          </a:p>
          <a:p>
            <a:pPr>
              <a:lnSpc>
                <a:spcPct val="100000"/>
              </a:lnSpc>
              <a:spcBef>
                <a:spcPts val="400"/>
              </a:spcBef>
            </a:pPr>
            <a:endParaRPr lang="en-US" sz="1800" b="0" strike="noStrike" spc="-1">
              <a:solidFill>
                <a:srgbClr val="000000"/>
              </a:solidFill>
              <a:uFill>
                <a:solidFill>
                  <a:srgbClr val="FFFFFF"/>
                </a:solidFill>
              </a:uFill>
              <a:latin typeface="Arial"/>
            </a:endParaRPr>
          </a:p>
        </p:txBody>
      </p:sp>
      <p:pic>
        <p:nvPicPr>
          <p:cNvPr id="419" name="Picture 2"/>
          <p:cNvPicPr/>
          <p:nvPr/>
        </p:nvPicPr>
        <p:blipFill>
          <a:blip r:embed="rId2"/>
          <a:stretch/>
        </p:blipFill>
        <p:spPr>
          <a:xfrm>
            <a:off x="4621320" y="1549440"/>
            <a:ext cx="4521960" cy="3479040"/>
          </a:xfrm>
          <a:prstGeom prst="rect">
            <a:avLst/>
          </a:prstGeom>
          <a:ln>
            <a:noFill/>
          </a:ln>
        </p:spPr>
      </p:pic>
      <p:sp>
        <p:nvSpPr>
          <p:cNvPr id="421" name="CustomShape 4"/>
          <p:cNvSpPr/>
          <p:nvPr/>
        </p:nvSpPr>
        <p:spPr>
          <a:xfrm>
            <a:off x="0" y="6629400"/>
            <a:ext cx="2133000" cy="220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fld id="{09B33808-D64D-4971-9FB9-CAFFE3DB1489}" type="slidenum">
              <a:rPr lang="en-US" sz="1200" b="0" strike="noStrike" spc="-1">
                <a:solidFill>
                  <a:srgbClr val="8B8B8B"/>
                </a:solidFill>
                <a:uFill>
                  <a:solidFill>
                    <a:srgbClr val="FFFFFF"/>
                  </a:solidFill>
                </a:uFill>
                <a:latin typeface="Calibri"/>
              </a:rPr>
              <a:t>44</a:t>
            </a:fld>
            <a:endParaRPr lang="en-US" sz="1800" b="0" strike="noStrike" spc="-1">
              <a:solidFill>
                <a:srgbClr val="000000"/>
              </a:solidFill>
              <a:uFill>
                <a:solidFill>
                  <a:srgbClr val="FFFFFF"/>
                </a:solidFill>
              </a:uFill>
              <a:latin typeface="Aria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2" name="CustomShape 1"/>
          <p:cNvSpPr/>
          <p:nvPr/>
        </p:nvSpPr>
        <p:spPr>
          <a:xfrm>
            <a:off x="457200" y="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1" strike="noStrike" spc="-1">
                <a:solidFill>
                  <a:srgbClr val="1F497D"/>
                </a:solidFill>
                <a:uFill>
                  <a:solidFill>
                    <a:srgbClr val="FFFFFF"/>
                  </a:solidFill>
                </a:uFill>
                <a:latin typeface="Calibri"/>
              </a:rPr>
              <a:t>SNOMED-CT</a:t>
            </a:r>
            <a:endParaRPr lang="en-US" sz="1800" b="0" strike="noStrike" spc="-1">
              <a:solidFill>
                <a:srgbClr val="000000"/>
              </a:solidFill>
              <a:uFill>
                <a:solidFill>
                  <a:srgbClr val="FFFFFF"/>
                </a:solidFill>
              </a:uFill>
              <a:latin typeface="Arial"/>
            </a:endParaRPr>
          </a:p>
        </p:txBody>
      </p:sp>
      <p:sp>
        <p:nvSpPr>
          <p:cNvPr id="423" name="CustomShape 2"/>
          <p:cNvSpPr/>
          <p:nvPr/>
        </p:nvSpPr>
        <p:spPr>
          <a:xfrm>
            <a:off x="457200" y="4114800"/>
            <a:ext cx="8228880" cy="2056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641"/>
              </a:spcBef>
              <a:buClr>
                <a:srgbClr val="000000"/>
              </a:buClr>
              <a:buFont typeface="Arial"/>
              <a:buChar char="•"/>
            </a:pPr>
            <a:r>
              <a:rPr lang="en-US" sz="3200" b="0" strike="noStrike" spc="-1">
                <a:solidFill>
                  <a:srgbClr val="000000"/>
                </a:solidFill>
                <a:uFill>
                  <a:solidFill>
                    <a:srgbClr val="FFFFFF"/>
                  </a:solidFill>
                </a:uFill>
                <a:latin typeface="Calibri"/>
              </a:rPr>
              <a:t>Pattern based knowledge capture</a:t>
            </a:r>
            <a:endParaRPr lang="en-US" sz="1800" b="0" strike="noStrike" spc="-1">
              <a:solidFill>
                <a:srgbClr val="000000"/>
              </a:solidFill>
              <a:uFill>
                <a:solidFill>
                  <a:srgbClr val="FFFFFF"/>
                </a:solidFill>
              </a:uFill>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uFill>
                  <a:solidFill>
                    <a:srgbClr val="FFFFFF"/>
                  </a:solidFill>
                </a:uFill>
                <a:latin typeface="Calibri"/>
              </a:rPr>
              <a:t>Requires some training and an information system to implement</a:t>
            </a:r>
            <a:endParaRPr lang="en-US" sz="1800" b="0" strike="noStrike" spc="-1">
              <a:solidFill>
                <a:srgbClr val="000000"/>
              </a:solidFill>
              <a:uFill>
                <a:solidFill>
                  <a:srgbClr val="FFFFFF"/>
                </a:solidFill>
              </a:uFill>
              <a:latin typeface="Arial"/>
            </a:endParaRPr>
          </a:p>
        </p:txBody>
      </p:sp>
      <p:pic>
        <p:nvPicPr>
          <p:cNvPr id="424" name="Picture 3"/>
          <p:cNvPicPr/>
          <p:nvPr/>
        </p:nvPicPr>
        <p:blipFill>
          <a:blip r:embed="rId2"/>
          <a:stretch/>
        </p:blipFill>
        <p:spPr>
          <a:xfrm>
            <a:off x="-12600" y="1371600"/>
            <a:ext cx="9141840" cy="1940760"/>
          </a:xfrm>
          <a:prstGeom prst="rect">
            <a:avLst/>
          </a:prstGeom>
          <a:ln>
            <a:noFill/>
          </a:ln>
        </p:spPr>
      </p:pic>
      <p:sp>
        <p:nvSpPr>
          <p:cNvPr id="426" name="CustomShape 4"/>
          <p:cNvSpPr/>
          <p:nvPr/>
        </p:nvSpPr>
        <p:spPr>
          <a:xfrm>
            <a:off x="0" y="6629400"/>
            <a:ext cx="2133000" cy="220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fld id="{D79A83AD-B4B8-49A9-954C-CF65B751EF27}" type="slidenum">
              <a:rPr lang="en-US" sz="1200" b="0" strike="noStrike" spc="-1">
                <a:solidFill>
                  <a:srgbClr val="8B8B8B"/>
                </a:solidFill>
                <a:uFill>
                  <a:solidFill>
                    <a:srgbClr val="FFFFFF"/>
                  </a:solidFill>
                </a:uFill>
                <a:latin typeface="Calibri"/>
              </a:rPr>
              <a:t>45</a:t>
            </a:fld>
            <a:endParaRPr lang="en-US" sz="1800" b="0" strike="noStrike" spc="-1">
              <a:solidFill>
                <a:srgbClr val="000000"/>
              </a:solidFill>
              <a:uFill>
                <a:solidFill>
                  <a:srgbClr val="FFFFFF"/>
                </a:solidFill>
              </a:uFill>
              <a:latin typeface="Aria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7" name="CustomShape 1"/>
          <p:cNvSpPr/>
          <p:nvPr/>
        </p:nvSpPr>
        <p:spPr>
          <a:xfrm>
            <a:off x="457200" y="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1F497D"/>
                </a:solidFill>
                <a:uFill>
                  <a:solidFill>
                    <a:srgbClr val="FFFFFF"/>
                  </a:solidFill>
                </a:uFill>
                <a:latin typeface="Calibri"/>
                <a:ea typeface="ＭＳ Ｐゴシック"/>
              </a:rPr>
              <a:t>SNOMED - Verification</a:t>
            </a:r>
            <a:endParaRPr lang="en-US" sz="1800" b="0" strike="noStrike" spc="-1">
              <a:solidFill>
                <a:srgbClr val="000000"/>
              </a:solidFill>
              <a:uFill>
                <a:solidFill>
                  <a:srgbClr val="FFFFFF"/>
                </a:solidFill>
              </a:uFill>
              <a:latin typeface="Arial"/>
            </a:endParaRPr>
          </a:p>
        </p:txBody>
      </p:sp>
      <p:sp>
        <p:nvSpPr>
          <p:cNvPr id="428" name="CustomShape 2"/>
          <p:cNvSpPr/>
          <p:nvPr/>
        </p:nvSpPr>
        <p:spPr>
          <a:xfrm>
            <a:off x="457200" y="129456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10000"/>
              </a:lnSpc>
              <a:spcBef>
                <a:spcPts val="320"/>
              </a:spcBef>
              <a:buClr>
                <a:srgbClr val="000090"/>
              </a:buClr>
              <a:buFont typeface="Arial"/>
              <a:buChar char="•"/>
            </a:pPr>
            <a:r>
              <a:rPr lang="en-US" sz="1600" b="1" strike="noStrike" spc="-1">
                <a:solidFill>
                  <a:srgbClr val="000090"/>
                </a:solidFill>
                <a:uFill>
                  <a:solidFill>
                    <a:srgbClr val="FFFFFF"/>
                  </a:solidFill>
                </a:uFill>
                <a:latin typeface="Calibri"/>
                <a:ea typeface="ＭＳ Ｐゴシック"/>
              </a:rPr>
              <a:t>Kaiser Permanente</a:t>
            </a:r>
            <a:r>
              <a:rPr lang="en-US" sz="1600" b="0" strike="noStrike" spc="-1">
                <a:solidFill>
                  <a:srgbClr val="000000"/>
                </a:solidFill>
                <a:uFill>
                  <a:solidFill>
                    <a:srgbClr val="FFFFFF"/>
                  </a:solidFill>
                </a:uFill>
                <a:latin typeface="Calibri"/>
                <a:ea typeface="ＭＳ Ｐゴシック"/>
              </a:rPr>
              <a:t> extended SNOMED to express, e.g.:</a:t>
            </a:r>
            <a:endParaRPr lang="en-US" sz="1800" b="0" strike="noStrike" spc="-1">
              <a:solidFill>
                <a:srgbClr val="000000"/>
              </a:solidFill>
              <a:uFill>
                <a:solidFill>
                  <a:srgbClr val="FFFFFF"/>
                </a:solidFill>
              </a:uFill>
              <a:latin typeface="Arial"/>
            </a:endParaRPr>
          </a:p>
          <a:p>
            <a:pPr marL="743040" lvl="1" indent="-285120">
              <a:lnSpc>
                <a:spcPct val="110000"/>
              </a:lnSpc>
              <a:spcBef>
                <a:spcPts val="320"/>
              </a:spcBef>
              <a:buClr>
                <a:srgbClr val="0000FF"/>
              </a:buClr>
              <a:buFont typeface="Arial"/>
              <a:buChar char="–"/>
            </a:pPr>
            <a:r>
              <a:rPr lang="en-US" sz="1600" b="0" i="1" strike="noStrike" spc="-1">
                <a:solidFill>
                  <a:srgbClr val="0000FF"/>
                </a:solidFill>
                <a:uFill>
                  <a:solidFill>
                    <a:srgbClr val="FFFFFF"/>
                  </a:solidFill>
                </a:uFill>
                <a:latin typeface="Calibri"/>
                <a:ea typeface="ＭＳ Ｐゴシック"/>
              </a:rPr>
              <a:t>non-viral pneumonia</a:t>
            </a:r>
            <a:r>
              <a:rPr lang="en-US" sz="1600" b="0" strike="noStrike" spc="-1">
                <a:solidFill>
                  <a:srgbClr val="000000"/>
                </a:solidFill>
                <a:uFill>
                  <a:solidFill>
                    <a:srgbClr val="FFFFFF"/>
                  </a:solidFill>
                </a:uFill>
                <a:latin typeface="Calibri"/>
                <a:ea typeface="ＭＳ Ｐゴシック"/>
              </a:rPr>
              <a:t> (</a:t>
            </a:r>
            <a:r>
              <a:rPr lang="en-US" sz="1600" b="1" strike="noStrike" spc="-1">
                <a:solidFill>
                  <a:srgbClr val="000000"/>
                </a:solidFill>
                <a:uFill>
                  <a:solidFill>
                    <a:srgbClr val="FFFFFF"/>
                  </a:solidFill>
                </a:uFill>
                <a:latin typeface="Calibri"/>
                <a:ea typeface="ＭＳ Ｐゴシック"/>
              </a:rPr>
              <a:t>negation</a:t>
            </a:r>
            <a:r>
              <a:rPr lang="en-US" sz="1600" b="0" strike="noStrike" spc="-1">
                <a:solidFill>
                  <a:srgbClr val="000000"/>
                </a:solidFill>
                <a:uFill>
                  <a:solidFill>
                    <a:srgbClr val="FFFFFF"/>
                  </a:solidFill>
                </a:uFill>
                <a:latin typeface="Calibri"/>
                <a:ea typeface="ＭＳ Ｐゴシック"/>
              </a:rPr>
              <a:t>)</a:t>
            </a:r>
            <a:endParaRPr lang="en-US" sz="1800" b="0" strike="noStrike" spc="-1">
              <a:solidFill>
                <a:srgbClr val="000000"/>
              </a:solidFill>
              <a:uFill>
                <a:solidFill>
                  <a:srgbClr val="FFFFFF"/>
                </a:solidFill>
              </a:uFill>
              <a:latin typeface="Arial"/>
            </a:endParaRPr>
          </a:p>
          <a:p>
            <a:pPr marL="743040" lvl="1" indent="-285120">
              <a:lnSpc>
                <a:spcPct val="110000"/>
              </a:lnSpc>
              <a:spcBef>
                <a:spcPts val="320"/>
              </a:spcBef>
              <a:buClr>
                <a:srgbClr val="0000FF"/>
              </a:buClr>
              <a:buFont typeface="Arial"/>
              <a:buChar char="–"/>
            </a:pPr>
            <a:r>
              <a:rPr lang="en-US" sz="1600" b="0" i="1" strike="noStrike" spc="-1">
                <a:solidFill>
                  <a:srgbClr val="0000FF"/>
                </a:solidFill>
                <a:uFill>
                  <a:solidFill>
                    <a:srgbClr val="FFFFFF"/>
                  </a:solidFill>
                </a:uFill>
                <a:latin typeface="Calibri"/>
                <a:ea typeface="ＭＳ Ｐゴシック"/>
              </a:rPr>
              <a:t>infectious pneumonia</a:t>
            </a:r>
            <a:r>
              <a:rPr lang="en-US" sz="1600" b="0" strike="noStrike" spc="-1">
                <a:solidFill>
                  <a:srgbClr val="000000"/>
                </a:solidFill>
                <a:uFill>
                  <a:solidFill>
                    <a:srgbClr val="FFFFFF"/>
                  </a:solidFill>
                </a:uFill>
                <a:latin typeface="Calibri"/>
                <a:ea typeface="ＭＳ Ｐゴシック"/>
              </a:rPr>
              <a:t> is caused by a </a:t>
            </a:r>
            <a:r>
              <a:rPr lang="en-US" sz="1600" b="0" i="1" strike="noStrike" spc="-1">
                <a:solidFill>
                  <a:srgbClr val="0000FF"/>
                </a:solidFill>
                <a:uFill>
                  <a:solidFill>
                    <a:srgbClr val="FFFFFF"/>
                  </a:solidFill>
                </a:uFill>
                <a:latin typeface="Calibri"/>
                <a:ea typeface="ＭＳ Ｐゴシック"/>
              </a:rPr>
              <a:t>virus</a:t>
            </a:r>
            <a:r>
              <a:rPr lang="en-US" sz="1600" b="0" strike="noStrike" spc="-1">
                <a:solidFill>
                  <a:srgbClr val="000000"/>
                </a:solidFill>
                <a:uFill>
                  <a:solidFill>
                    <a:srgbClr val="FFFFFF"/>
                  </a:solidFill>
                </a:uFill>
                <a:latin typeface="Calibri"/>
                <a:ea typeface="ＭＳ Ｐゴシック"/>
              </a:rPr>
              <a:t> or a </a:t>
            </a:r>
            <a:r>
              <a:rPr lang="en-US" sz="1600" b="0" i="1" strike="noStrike" spc="-1">
                <a:solidFill>
                  <a:srgbClr val="0000FF"/>
                </a:solidFill>
                <a:uFill>
                  <a:solidFill>
                    <a:srgbClr val="FFFFFF"/>
                  </a:solidFill>
                </a:uFill>
                <a:latin typeface="Calibri"/>
                <a:ea typeface="ＭＳ Ｐゴシック"/>
              </a:rPr>
              <a:t>bacterium</a:t>
            </a:r>
            <a:r>
              <a:rPr lang="en-US" sz="1600" b="0" strike="noStrike" spc="-1">
                <a:solidFill>
                  <a:srgbClr val="000000"/>
                </a:solidFill>
                <a:uFill>
                  <a:solidFill>
                    <a:srgbClr val="FFFFFF"/>
                  </a:solidFill>
                </a:uFill>
                <a:latin typeface="Calibri"/>
                <a:ea typeface="ＭＳ Ｐゴシック"/>
              </a:rPr>
              <a:t> (</a:t>
            </a:r>
            <a:r>
              <a:rPr lang="en-US" sz="1600" b="1" strike="noStrike" spc="-1">
                <a:solidFill>
                  <a:srgbClr val="000000"/>
                </a:solidFill>
                <a:uFill>
                  <a:solidFill>
                    <a:srgbClr val="FFFFFF"/>
                  </a:solidFill>
                </a:uFill>
                <a:latin typeface="Calibri"/>
                <a:ea typeface="ＭＳ Ｐゴシック"/>
              </a:rPr>
              <a:t>disjunction</a:t>
            </a:r>
            <a:r>
              <a:rPr lang="en-US" sz="1600" b="0" strike="noStrike" spc="-1">
                <a:solidFill>
                  <a:srgbClr val="000000"/>
                </a:solidFill>
                <a:uFill>
                  <a:solidFill>
                    <a:srgbClr val="FFFFFF"/>
                  </a:solidFill>
                </a:uFill>
                <a:latin typeface="Calibri"/>
                <a:ea typeface="ＭＳ Ｐゴシック"/>
              </a:rPr>
              <a:t>)</a:t>
            </a:r>
            <a:endParaRPr lang="en-US" sz="1800" b="0" strike="noStrike" spc="-1">
              <a:solidFill>
                <a:srgbClr val="000000"/>
              </a:solidFill>
              <a:uFill>
                <a:solidFill>
                  <a:srgbClr val="FFFFFF"/>
                </a:solidFill>
              </a:uFill>
              <a:latin typeface="Arial"/>
            </a:endParaRPr>
          </a:p>
          <a:p>
            <a:pPr marL="743040" lvl="1" indent="-285120">
              <a:lnSpc>
                <a:spcPct val="110000"/>
              </a:lnSpc>
              <a:spcBef>
                <a:spcPts val="320"/>
              </a:spcBef>
              <a:buClr>
                <a:srgbClr val="0000FF"/>
              </a:buClr>
              <a:buFont typeface="Arial"/>
              <a:buChar char="–"/>
            </a:pPr>
            <a:r>
              <a:rPr lang="en-US" sz="1600" b="0" i="1" strike="noStrike" spc="-1">
                <a:solidFill>
                  <a:srgbClr val="0000FF"/>
                </a:solidFill>
                <a:uFill>
                  <a:solidFill>
                    <a:srgbClr val="FFFFFF"/>
                  </a:solidFill>
                </a:uFill>
                <a:latin typeface="Calibri"/>
                <a:ea typeface="ＭＳ Ｐゴシック"/>
              </a:rPr>
              <a:t>double pneumonia</a:t>
            </a:r>
            <a:r>
              <a:rPr lang="en-US" sz="1600" b="0" strike="noStrike" spc="-1">
                <a:solidFill>
                  <a:srgbClr val="000000"/>
                </a:solidFill>
                <a:uFill>
                  <a:solidFill>
                    <a:srgbClr val="FFFFFF"/>
                  </a:solidFill>
                </a:uFill>
                <a:latin typeface="Calibri"/>
                <a:ea typeface="ＭＳ Ｐゴシック"/>
              </a:rPr>
              <a:t> occurs in </a:t>
            </a:r>
            <a:r>
              <a:rPr lang="en-US" sz="1600" b="0" strike="noStrike" spc="-1">
                <a:solidFill>
                  <a:srgbClr val="0000FF"/>
                </a:solidFill>
                <a:uFill>
                  <a:solidFill>
                    <a:srgbClr val="FFFFFF"/>
                  </a:solidFill>
                </a:uFill>
                <a:latin typeface="Calibri"/>
                <a:ea typeface="ＭＳ Ｐゴシック"/>
              </a:rPr>
              <a:t>two </a:t>
            </a:r>
            <a:r>
              <a:rPr lang="en-US" sz="1600" b="0" i="1" strike="noStrike" spc="-1">
                <a:solidFill>
                  <a:srgbClr val="0000FF"/>
                </a:solidFill>
                <a:uFill>
                  <a:solidFill>
                    <a:srgbClr val="FFFFFF"/>
                  </a:solidFill>
                </a:uFill>
                <a:latin typeface="Calibri"/>
                <a:ea typeface="ＭＳ Ｐゴシック"/>
              </a:rPr>
              <a:t>lungs</a:t>
            </a:r>
            <a:r>
              <a:rPr lang="en-US" sz="1600" b="0" strike="noStrike" spc="-1">
                <a:solidFill>
                  <a:srgbClr val="000000"/>
                </a:solidFill>
                <a:uFill>
                  <a:solidFill>
                    <a:srgbClr val="FFFFFF"/>
                  </a:solidFill>
                </a:uFill>
                <a:latin typeface="Calibri"/>
                <a:ea typeface="ＭＳ Ｐゴシック"/>
              </a:rPr>
              <a:t> (</a:t>
            </a:r>
            <a:r>
              <a:rPr lang="en-US" sz="1600" b="1" strike="noStrike" spc="-1">
                <a:solidFill>
                  <a:srgbClr val="000000"/>
                </a:solidFill>
                <a:uFill>
                  <a:solidFill>
                    <a:srgbClr val="FFFFFF"/>
                  </a:solidFill>
                </a:uFill>
                <a:latin typeface="Calibri"/>
                <a:ea typeface="ＭＳ Ｐゴシック"/>
              </a:rPr>
              <a:t>cardinalities</a:t>
            </a:r>
            <a:r>
              <a:rPr lang="en-US" sz="1600" b="0" strike="noStrike" spc="-1">
                <a:solidFill>
                  <a:srgbClr val="000000"/>
                </a:solidFill>
                <a:uFill>
                  <a:solidFill>
                    <a:srgbClr val="FFFFFF"/>
                  </a:solidFill>
                </a:uFill>
                <a:latin typeface="Calibri"/>
                <a:ea typeface="ＭＳ Ｐゴシック"/>
              </a:rPr>
              <a:t>)</a:t>
            </a:r>
            <a:endParaRPr lang="en-US" sz="1800" b="0" strike="noStrike" spc="-1">
              <a:solidFill>
                <a:srgbClr val="000000"/>
              </a:solidFill>
              <a:uFill>
                <a:solidFill>
                  <a:srgbClr val="FFFFFF"/>
                </a:solidFill>
              </a:uFill>
              <a:latin typeface="Arial"/>
            </a:endParaRPr>
          </a:p>
          <a:p>
            <a:pPr marL="343080" indent="-342360">
              <a:lnSpc>
                <a:spcPct val="110000"/>
              </a:lnSpc>
              <a:spcBef>
                <a:spcPts val="320"/>
              </a:spcBef>
              <a:buClr>
                <a:srgbClr val="000000"/>
              </a:buClr>
              <a:buFont typeface="Arial"/>
              <a:buChar char="•"/>
            </a:pPr>
            <a:r>
              <a:rPr lang="en-US" sz="1600" b="0" strike="noStrike" spc="-1">
                <a:solidFill>
                  <a:srgbClr val="000000"/>
                </a:solidFill>
                <a:uFill>
                  <a:solidFill>
                    <a:srgbClr val="FFFFFF"/>
                  </a:solidFill>
                </a:uFill>
                <a:latin typeface="Calibri"/>
                <a:ea typeface="ＭＳ Ｐゴシック"/>
              </a:rPr>
              <a:t>This is easy in </a:t>
            </a:r>
            <a:r>
              <a:rPr lang="en-US" sz="1600" b="1" strike="noStrike" spc="-1">
                <a:solidFill>
                  <a:srgbClr val="000090"/>
                </a:solidFill>
                <a:uFill>
                  <a:solidFill>
                    <a:srgbClr val="FFFFFF"/>
                  </a:solidFill>
                </a:uFill>
                <a:latin typeface="Calibri"/>
                <a:ea typeface="ＭＳ Ｐゴシック"/>
              </a:rPr>
              <a:t>SNOMED-OWL</a:t>
            </a:r>
            <a:endParaRPr lang="en-US" sz="1800" b="0" strike="noStrike" spc="-1">
              <a:solidFill>
                <a:srgbClr val="000000"/>
              </a:solidFill>
              <a:uFill>
                <a:solidFill>
                  <a:srgbClr val="FFFFFF"/>
                </a:solidFill>
              </a:uFill>
              <a:latin typeface="Arial"/>
            </a:endParaRPr>
          </a:p>
          <a:p>
            <a:pPr marL="743040" lvl="1" indent="-285120">
              <a:lnSpc>
                <a:spcPct val="110000"/>
              </a:lnSpc>
              <a:spcBef>
                <a:spcPts val="320"/>
              </a:spcBef>
              <a:buClr>
                <a:srgbClr val="000000"/>
              </a:buClr>
              <a:buFont typeface="Arial"/>
              <a:buChar char="–"/>
            </a:pPr>
            <a:r>
              <a:rPr lang="en-US" sz="1600" b="0" strike="noStrike" spc="-1">
                <a:solidFill>
                  <a:srgbClr val="000000"/>
                </a:solidFill>
                <a:uFill>
                  <a:solidFill>
                    <a:srgbClr val="FFFFFF"/>
                  </a:solidFill>
                </a:uFill>
                <a:latin typeface="Calibri"/>
                <a:ea typeface="ＭＳ Ｐゴシック"/>
              </a:rPr>
              <a:t>but reasoner failed to find expected </a:t>
            </a:r>
            <a:r>
              <a:rPr lang="en-US" sz="1600" b="1" strike="noStrike" spc="-1">
                <a:solidFill>
                  <a:srgbClr val="000000"/>
                </a:solidFill>
                <a:uFill>
                  <a:solidFill>
                    <a:srgbClr val="FFFFFF"/>
                  </a:solidFill>
                </a:uFill>
                <a:latin typeface="Calibri"/>
                <a:ea typeface="ＭＳ Ｐゴシック"/>
              </a:rPr>
              <a:t>subsumptions</a:t>
            </a:r>
            <a:r>
              <a:rPr lang="en-US" sz="1600" b="0" strike="noStrike" spc="-1">
                <a:solidFill>
                  <a:srgbClr val="000000"/>
                </a:solidFill>
                <a:uFill>
                  <a:solidFill>
                    <a:srgbClr val="FFFFFF"/>
                  </a:solidFill>
                </a:uFill>
                <a:latin typeface="Calibri"/>
                <a:ea typeface="ＭＳ Ｐゴシック"/>
              </a:rPr>
              <a:t>, e.g., that </a:t>
            </a:r>
            <a:r>
              <a:rPr lang="en-US" sz="1600" b="0" i="1" strike="noStrike" spc="-1">
                <a:solidFill>
                  <a:srgbClr val="0000FF"/>
                </a:solidFill>
                <a:uFill>
                  <a:solidFill>
                    <a:srgbClr val="FFFFFF"/>
                  </a:solidFill>
                </a:uFill>
                <a:latin typeface="Calibri"/>
                <a:ea typeface="ＭＳ Ｐゴシック"/>
              </a:rPr>
              <a:t>bacterial pneumonia</a:t>
            </a:r>
            <a:r>
              <a:rPr lang="en-US" sz="1600" b="0" strike="noStrike" spc="-1">
                <a:solidFill>
                  <a:srgbClr val="000000"/>
                </a:solidFill>
                <a:uFill>
                  <a:solidFill>
                    <a:srgbClr val="FFFFFF"/>
                  </a:solidFill>
                </a:uFill>
                <a:latin typeface="Calibri"/>
                <a:ea typeface="ＭＳ Ｐゴシック"/>
              </a:rPr>
              <a:t> is a kind of </a:t>
            </a:r>
            <a:r>
              <a:rPr lang="en-US" sz="1600" b="0" i="1" strike="noStrike" spc="-1">
                <a:solidFill>
                  <a:srgbClr val="0000FF"/>
                </a:solidFill>
                <a:uFill>
                  <a:solidFill>
                    <a:srgbClr val="FFFFFF"/>
                  </a:solidFill>
                </a:uFill>
                <a:latin typeface="Calibri"/>
                <a:ea typeface="ＭＳ Ｐゴシック"/>
              </a:rPr>
              <a:t>non-viral pneumonia</a:t>
            </a:r>
            <a:endParaRPr lang="en-US" sz="1800" b="0" strike="noStrike" spc="-1">
              <a:solidFill>
                <a:srgbClr val="000000"/>
              </a:solidFill>
              <a:uFill>
                <a:solidFill>
                  <a:srgbClr val="FFFFFF"/>
                </a:solidFill>
              </a:uFill>
              <a:latin typeface="Arial"/>
            </a:endParaRPr>
          </a:p>
          <a:p>
            <a:pPr marL="343080" indent="-342360">
              <a:lnSpc>
                <a:spcPct val="110000"/>
              </a:lnSpc>
              <a:spcBef>
                <a:spcPts val="320"/>
              </a:spcBef>
              <a:buClr>
                <a:srgbClr val="000000"/>
              </a:buClr>
              <a:buFont typeface="Arial"/>
              <a:buChar char="•"/>
            </a:pPr>
            <a:r>
              <a:rPr lang="en-US" sz="1600" b="0" strike="noStrike" spc="-1">
                <a:solidFill>
                  <a:srgbClr val="000000"/>
                </a:solidFill>
                <a:uFill>
                  <a:solidFill>
                    <a:srgbClr val="FFFFFF"/>
                  </a:solidFill>
                </a:uFill>
                <a:latin typeface="Calibri"/>
                <a:ea typeface="ＭＳ Ｐゴシック"/>
              </a:rPr>
              <a:t>Ontology </a:t>
            </a:r>
            <a:r>
              <a:rPr lang="en-US" sz="1600" b="1" strike="noStrike" spc="-1">
                <a:solidFill>
                  <a:srgbClr val="000090"/>
                </a:solidFill>
                <a:uFill>
                  <a:solidFill>
                    <a:srgbClr val="FFFFFF"/>
                  </a:solidFill>
                </a:uFill>
                <a:latin typeface="Calibri"/>
                <a:ea typeface="ＭＳ Ｐゴシック"/>
              </a:rPr>
              <a:t>under-constrained</a:t>
            </a:r>
            <a:r>
              <a:rPr lang="en-US" sz="1600" b="0" strike="noStrike" spc="-1">
                <a:solidFill>
                  <a:srgbClr val="000000"/>
                </a:solidFill>
                <a:uFill>
                  <a:solidFill>
                    <a:srgbClr val="FFFFFF"/>
                  </a:solidFill>
                </a:uFill>
                <a:latin typeface="Calibri"/>
                <a:ea typeface="ＭＳ Ｐゴシック"/>
              </a:rPr>
              <a:t>: need to add </a:t>
            </a:r>
            <a:r>
              <a:rPr lang="en-US" sz="1600" b="1" strike="noStrike" spc="-1">
                <a:solidFill>
                  <a:srgbClr val="000000"/>
                </a:solidFill>
                <a:uFill>
                  <a:solidFill>
                    <a:srgbClr val="FFFFFF"/>
                  </a:solidFill>
                </a:uFill>
                <a:latin typeface="Calibri"/>
                <a:ea typeface="ＭＳ Ｐゴシック"/>
              </a:rPr>
              <a:t>disjointness</a:t>
            </a:r>
            <a:r>
              <a:rPr lang="en-US" sz="1600" b="0" strike="noStrike" spc="-1">
                <a:solidFill>
                  <a:srgbClr val="000000"/>
                </a:solidFill>
                <a:uFill>
                  <a:solidFill>
                    <a:srgbClr val="FFFFFF"/>
                  </a:solidFill>
                </a:uFill>
                <a:latin typeface="Calibri"/>
                <a:ea typeface="ＭＳ Ｐゴシック"/>
              </a:rPr>
              <a:t> axioms</a:t>
            </a:r>
            <a:endParaRPr lang="en-US" sz="1800" b="0" strike="noStrike" spc="-1">
              <a:solidFill>
                <a:srgbClr val="000000"/>
              </a:solidFill>
              <a:uFill>
                <a:solidFill>
                  <a:srgbClr val="FFFFFF"/>
                </a:solidFill>
              </a:uFill>
              <a:latin typeface="Arial"/>
            </a:endParaRPr>
          </a:p>
          <a:p>
            <a:pPr marL="743040" lvl="1" indent="-285120">
              <a:lnSpc>
                <a:spcPct val="110000"/>
              </a:lnSpc>
              <a:spcBef>
                <a:spcPts val="320"/>
              </a:spcBef>
              <a:buClr>
                <a:srgbClr val="0000FF"/>
              </a:buClr>
              <a:buFont typeface="Arial"/>
              <a:buChar char="–"/>
            </a:pPr>
            <a:r>
              <a:rPr lang="en-US" sz="1600" b="0" i="1" strike="noStrike" spc="-1">
                <a:solidFill>
                  <a:srgbClr val="0000FF"/>
                </a:solidFill>
                <a:uFill>
                  <a:solidFill>
                    <a:srgbClr val="FFFFFF"/>
                  </a:solidFill>
                </a:uFill>
                <a:latin typeface="Calibri"/>
                <a:ea typeface="ＭＳ Ｐゴシック"/>
              </a:rPr>
              <a:t>virus</a:t>
            </a:r>
            <a:r>
              <a:rPr lang="en-US" sz="1600" b="0" strike="noStrike" spc="-1">
                <a:solidFill>
                  <a:srgbClr val="000000"/>
                </a:solidFill>
                <a:uFill>
                  <a:solidFill>
                    <a:srgbClr val="FFFFFF"/>
                  </a:solidFill>
                </a:uFill>
                <a:latin typeface="Calibri"/>
                <a:ea typeface="ＭＳ Ｐゴシック"/>
              </a:rPr>
              <a:t> and </a:t>
            </a:r>
            <a:r>
              <a:rPr lang="en-US" sz="1600" b="0" i="1" strike="noStrike" spc="-1">
                <a:solidFill>
                  <a:srgbClr val="0000FF"/>
                </a:solidFill>
                <a:uFill>
                  <a:solidFill>
                    <a:srgbClr val="FFFFFF"/>
                  </a:solidFill>
                </a:uFill>
                <a:latin typeface="Calibri"/>
                <a:ea typeface="ＭＳ Ｐゴシック"/>
              </a:rPr>
              <a:t>bacterium</a:t>
            </a:r>
            <a:r>
              <a:rPr lang="en-US" sz="1600" b="0" strike="noStrike" spc="-1">
                <a:solidFill>
                  <a:srgbClr val="000000"/>
                </a:solidFill>
                <a:uFill>
                  <a:solidFill>
                    <a:srgbClr val="FFFFFF"/>
                  </a:solidFill>
                </a:uFill>
                <a:latin typeface="Calibri"/>
                <a:ea typeface="ＭＳ Ｐゴシック"/>
              </a:rPr>
              <a:t> must be disjoint</a:t>
            </a:r>
            <a:endParaRPr lang="en-US" sz="1800" b="0" strike="noStrike" spc="-1">
              <a:solidFill>
                <a:srgbClr val="000000"/>
              </a:solidFill>
              <a:uFill>
                <a:solidFill>
                  <a:srgbClr val="FFFFFF"/>
                </a:solidFill>
              </a:uFill>
              <a:latin typeface="Arial"/>
            </a:endParaRPr>
          </a:p>
          <a:p>
            <a:pPr marL="343080" indent="-342360">
              <a:lnSpc>
                <a:spcPct val="100000"/>
              </a:lnSpc>
              <a:spcBef>
                <a:spcPts val="320"/>
              </a:spcBef>
              <a:buClr>
                <a:srgbClr val="000000"/>
              </a:buClr>
              <a:buFont typeface="Arial"/>
              <a:buChar char="•"/>
            </a:pPr>
            <a:r>
              <a:rPr lang="en-US" sz="1600" b="0" strike="noStrike" spc="-1">
                <a:solidFill>
                  <a:srgbClr val="000000"/>
                </a:solidFill>
                <a:uFill>
                  <a:solidFill>
                    <a:srgbClr val="FFFFFF"/>
                  </a:solidFill>
                </a:uFill>
                <a:latin typeface="Calibri"/>
                <a:ea typeface="ＭＳ Ｐゴシック"/>
              </a:rPr>
              <a:t>Adding </a:t>
            </a:r>
            <a:r>
              <a:rPr lang="en-US" sz="1600" b="1" strike="noStrike" spc="-1">
                <a:solidFill>
                  <a:srgbClr val="000000"/>
                </a:solidFill>
                <a:uFill>
                  <a:solidFill>
                    <a:srgbClr val="FFFFFF"/>
                  </a:solidFill>
                </a:uFill>
                <a:latin typeface="Calibri"/>
                <a:ea typeface="ＭＳ Ｐゴシック"/>
              </a:rPr>
              <a:t>disjointness</a:t>
            </a:r>
            <a:r>
              <a:rPr lang="en-US" sz="1600" b="0" strike="noStrike" spc="-1">
                <a:solidFill>
                  <a:srgbClr val="000000"/>
                </a:solidFill>
                <a:uFill>
                  <a:solidFill>
                    <a:srgbClr val="FFFFFF"/>
                  </a:solidFill>
                </a:uFill>
                <a:latin typeface="Calibri"/>
                <a:ea typeface="ＭＳ Ｐゴシック"/>
              </a:rPr>
              <a:t> led to </a:t>
            </a:r>
            <a:r>
              <a:rPr lang="en-US" sz="1600" b="1" strike="noStrike" spc="-1">
                <a:solidFill>
                  <a:srgbClr val="000090"/>
                </a:solidFill>
                <a:uFill>
                  <a:solidFill>
                    <a:srgbClr val="FFFFFF"/>
                  </a:solidFill>
                </a:uFill>
                <a:latin typeface="Calibri"/>
                <a:ea typeface="ＭＳ Ｐゴシック"/>
              </a:rPr>
              <a:t>surprising results</a:t>
            </a:r>
            <a:endParaRPr lang="en-US" sz="1800" b="0" strike="noStrike" spc="-1">
              <a:solidFill>
                <a:srgbClr val="000000"/>
              </a:solidFill>
              <a:uFill>
                <a:solidFill>
                  <a:srgbClr val="FFFFFF"/>
                </a:solidFill>
              </a:uFill>
              <a:latin typeface="Arial"/>
            </a:endParaRPr>
          </a:p>
          <a:p>
            <a:pPr marL="743040" lvl="1" indent="-285120">
              <a:lnSpc>
                <a:spcPct val="100000"/>
              </a:lnSpc>
              <a:spcBef>
                <a:spcPts val="320"/>
              </a:spcBef>
              <a:buClr>
                <a:srgbClr val="000000"/>
              </a:buClr>
              <a:buFont typeface="Arial"/>
              <a:buChar char="–"/>
            </a:pPr>
            <a:r>
              <a:rPr lang="en-US" sz="1600" b="0" strike="noStrike" spc="-1">
                <a:solidFill>
                  <a:srgbClr val="000000"/>
                </a:solidFill>
                <a:uFill>
                  <a:solidFill>
                    <a:srgbClr val="FFFFFF"/>
                  </a:solidFill>
                </a:uFill>
                <a:latin typeface="Calibri"/>
                <a:ea typeface="ＭＳ Ｐゴシック"/>
              </a:rPr>
              <a:t>many classes become inconsistent, e.g., </a:t>
            </a:r>
            <a:r>
              <a:rPr lang="en-US" sz="1600" b="0" i="1" strike="noStrike" spc="-1">
                <a:solidFill>
                  <a:srgbClr val="0000FF"/>
                </a:solidFill>
                <a:uFill>
                  <a:solidFill>
                    <a:srgbClr val="FFFFFF"/>
                  </a:solidFill>
                </a:uFill>
                <a:latin typeface="Calibri"/>
                <a:ea typeface="ＭＳ Ｐゴシック"/>
              </a:rPr>
              <a:t>percutanious embolization of hepatic artery using fluoroscopy guidance</a:t>
            </a:r>
            <a:endParaRPr lang="en-US" sz="1800" b="0" strike="noStrike" spc="-1">
              <a:solidFill>
                <a:srgbClr val="000000"/>
              </a:solidFill>
              <a:uFill>
                <a:solidFill>
                  <a:srgbClr val="FFFFFF"/>
                </a:solidFill>
              </a:uFill>
              <a:latin typeface="Arial"/>
            </a:endParaRPr>
          </a:p>
          <a:p>
            <a:pPr marL="343080" indent="-342360">
              <a:lnSpc>
                <a:spcPct val="100000"/>
              </a:lnSpc>
              <a:spcBef>
                <a:spcPts val="320"/>
              </a:spcBef>
              <a:buClr>
                <a:srgbClr val="000000"/>
              </a:buClr>
              <a:buFont typeface="Arial"/>
              <a:buChar char="•"/>
            </a:pPr>
            <a:r>
              <a:rPr lang="en-US" sz="1600" b="0" strike="noStrike" spc="-1">
                <a:solidFill>
                  <a:srgbClr val="000000"/>
                </a:solidFill>
                <a:uFill>
                  <a:solidFill>
                    <a:srgbClr val="FFFFFF"/>
                  </a:solidFill>
                </a:uFill>
                <a:latin typeface="Calibri"/>
                <a:ea typeface="ＭＳ Ｐゴシック"/>
              </a:rPr>
              <a:t>Cause of </a:t>
            </a:r>
            <a:r>
              <a:rPr lang="en-US" sz="1600" b="1" strike="noStrike" spc="-1">
                <a:solidFill>
                  <a:srgbClr val="000090"/>
                </a:solidFill>
                <a:uFill>
                  <a:solidFill>
                    <a:srgbClr val="FFFFFF"/>
                  </a:solidFill>
                </a:uFill>
                <a:latin typeface="Calibri"/>
                <a:ea typeface="ＭＳ Ｐゴシック"/>
              </a:rPr>
              <a:t>inconsistencies</a:t>
            </a:r>
            <a:r>
              <a:rPr lang="en-US" sz="1600" b="0" strike="noStrike" spc="-1">
                <a:solidFill>
                  <a:srgbClr val="000000"/>
                </a:solidFill>
                <a:uFill>
                  <a:solidFill>
                    <a:srgbClr val="FFFFFF"/>
                  </a:solidFill>
                </a:uFill>
                <a:latin typeface="Calibri"/>
                <a:ea typeface="ＭＳ Ｐゴシック"/>
              </a:rPr>
              <a:t> identified in the class </a:t>
            </a:r>
            <a:r>
              <a:rPr lang="en-US" sz="1600" b="0" i="1" strike="noStrike" spc="-1">
                <a:solidFill>
                  <a:srgbClr val="0000FF"/>
                </a:solidFill>
                <a:uFill>
                  <a:solidFill>
                    <a:srgbClr val="FFFFFF"/>
                  </a:solidFill>
                </a:uFill>
                <a:latin typeface="Calibri"/>
                <a:ea typeface="ＭＳ Ｐゴシック"/>
              </a:rPr>
              <a:t>groin</a:t>
            </a:r>
            <a:endParaRPr lang="en-US" sz="1800" b="0" strike="noStrike" spc="-1">
              <a:solidFill>
                <a:srgbClr val="000000"/>
              </a:solidFill>
              <a:uFill>
                <a:solidFill>
                  <a:srgbClr val="FFFFFF"/>
                </a:solidFill>
              </a:uFill>
              <a:latin typeface="Arial"/>
            </a:endParaRPr>
          </a:p>
          <a:p>
            <a:pPr marL="743040" lvl="1" indent="-285120">
              <a:lnSpc>
                <a:spcPct val="100000"/>
              </a:lnSpc>
              <a:spcBef>
                <a:spcPts val="320"/>
              </a:spcBef>
              <a:buClr>
                <a:srgbClr val="0000FF"/>
              </a:buClr>
              <a:buFont typeface="Arial"/>
              <a:buChar char="–"/>
            </a:pPr>
            <a:r>
              <a:rPr lang="en-US" sz="1600" b="0" i="1" strike="noStrike" spc="-1">
                <a:solidFill>
                  <a:srgbClr val="0000FF"/>
                </a:solidFill>
                <a:uFill>
                  <a:solidFill>
                    <a:srgbClr val="FFFFFF"/>
                  </a:solidFill>
                </a:uFill>
                <a:latin typeface="Calibri"/>
                <a:ea typeface="ＭＳ Ｐゴシック"/>
              </a:rPr>
              <a:t>groin</a:t>
            </a:r>
            <a:r>
              <a:rPr lang="en-US" sz="1600" b="0" strike="noStrike" spc="-1">
                <a:solidFill>
                  <a:srgbClr val="000000"/>
                </a:solidFill>
                <a:uFill>
                  <a:solidFill>
                    <a:srgbClr val="FFFFFF"/>
                  </a:solidFill>
                </a:uFill>
                <a:latin typeface="Calibri"/>
                <a:ea typeface="ＭＳ Ｐゴシック"/>
              </a:rPr>
              <a:t> asserted to be subclass of both </a:t>
            </a:r>
            <a:r>
              <a:rPr lang="en-US" sz="1600" b="0" i="1" strike="noStrike" spc="-1">
                <a:solidFill>
                  <a:srgbClr val="0000FF"/>
                </a:solidFill>
                <a:uFill>
                  <a:solidFill>
                    <a:srgbClr val="FFFFFF"/>
                  </a:solidFill>
                </a:uFill>
                <a:latin typeface="Calibri"/>
                <a:ea typeface="ＭＳ Ｐゴシック"/>
              </a:rPr>
              <a:t>abdomen</a:t>
            </a:r>
            <a:r>
              <a:rPr lang="en-US" sz="1600" b="0" strike="noStrike" spc="-1">
                <a:solidFill>
                  <a:srgbClr val="000000"/>
                </a:solidFill>
                <a:uFill>
                  <a:solidFill>
                    <a:srgbClr val="FFFFFF"/>
                  </a:solidFill>
                </a:uFill>
                <a:latin typeface="Calibri"/>
                <a:ea typeface="ＭＳ Ｐゴシック"/>
              </a:rPr>
              <a:t> and </a:t>
            </a:r>
            <a:r>
              <a:rPr lang="en-US" sz="1600" b="0" i="1" strike="noStrike" spc="-1">
                <a:solidFill>
                  <a:srgbClr val="0000FF"/>
                </a:solidFill>
                <a:uFill>
                  <a:solidFill>
                    <a:srgbClr val="FFFFFF"/>
                  </a:solidFill>
                </a:uFill>
                <a:latin typeface="Calibri"/>
                <a:ea typeface="ＭＳ Ｐゴシック"/>
              </a:rPr>
              <a:t>leg</a:t>
            </a:r>
            <a:endParaRPr lang="en-US" sz="1800" b="0" strike="noStrike" spc="-1">
              <a:solidFill>
                <a:srgbClr val="000000"/>
              </a:solidFill>
              <a:uFill>
                <a:solidFill>
                  <a:srgbClr val="FFFFFF"/>
                </a:solidFill>
              </a:uFill>
              <a:latin typeface="Arial"/>
            </a:endParaRPr>
          </a:p>
          <a:p>
            <a:pPr marL="743040" lvl="1" indent="-285120">
              <a:lnSpc>
                <a:spcPct val="100000"/>
              </a:lnSpc>
              <a:spcBef>
                <a:spcPts val="320"/>
              </a:spcBef>
              <a:buClr>
                <a:srgbClr val="0000FF"/>
              </a:buClr>
              <a:buFont typeface="Arial"/>
              <a:buChar char="–"/>
            </a:pPr>
            <a:r>
              <a:rPr lang="en-US" sz="1600" b="0" i="1" strike="noStrike" spc="-1">
                <a:solidFill>
                  <a:srgbClr val="0000FF"/>
                </a:solidFill>
                <a:uFill>
                  <a:solidFill>
                    <a:srgbClr val="FFFFFF"/>
                  </a:solidFill>
                </a:uFill>
                <a:latin typeface="Calibri"/>
                <a:ea typeface="ＭＳ Ｐゴシック"/>
              </a:rPr>
              <a:t>abdomen</a:t>
            </a:r>
            <a:r>
              <a:rPr lang="en-US" sz="1600" b="0" i="1" strike="noStrike" spc="-1">
                <a:solidFill>
                  <a:srgbClr val="000000"/>
                </a:solidFill>
                <a:uFill>
                  <a:solidFill>
                    <a:srgbClr val="FFFFFF"/>
                  </a:solidFill>
                </a:uFill>
                <a:latin typeface="Calibri"/>
                <a:ea typeface="ＭＳ Ｐゴシック"/>
              </a:rPr>
              <a:t> and </a:t>
            </a:r>
            <a:r>
              <a:rPr lang="en-US" sz="1600" b="0" i="1" strike="noStrike" spc="-1">
                <a:solidFill>
                  <a:srgbClr val="0000FF"/>
                </a:solidFill>
                <a:uFill>
                  <a:solidFill>
                    <a:srgbClr val="FFFFFF"/>
                  </a:solidFill>
                </a:uFill>
                <a:latin typeface="Calibri"/>
                <a:ea typeface="ＭＳ Ｐゴシック"/>
              </a:rPr>
              <a:t>leg</a:t>
            </a:r>
            <a:r>
              <a:rPr lang="en-US" sz="1600" b="0" i="1" strike="noStrike" spc="-1">
                <a:solidFill>
                  <a:srgbClr val="000000"/>
                </a:solidFill>
                <a:uFill>
                  <a:solidFill>
                    <a:srgbClr val="FFFFFF"/>
                  </a:solidFill>
                </a:uFill>
                <a:latin typeface="Calibri"/>
                <a:ea typeface="ＭＳ Ｐゴシック"/>
              </a:rPr>
              <a:t> </a:t>
            </a:r>
            <a:r>
              <a:rPr lang="en-US" sz="1600" b="0" strike="noStrike" spc="-1">
                <a:solidFill>
                  <a:srgbClr val="000000"/>
                </a:solidFill>
                <a:uFill>
                  <a:solidFill>
                    <a:srgbClr val="FFFFFF"/>
                  </a:solidFill>
                </a:uFill>
                <a:latin typeface="Calibri"/>
                <a:ea typeface="ＭＳ Ｐゴシック"/>
              </a:rPr>
              <a:t>are disjoint</a:t>
            </a:r>
            <a:endParaRPr lang="en-US" sz="1800" b="0" strike="noStrike" spc="-1">
              <a:solidFill>
                <a:srgbClr val="000000"/>
              </a:solidFill>
              <a:uFill>
                <a:solidFill>
                  <a:srgbClr val="FFFFFF"/>
                </a:solidFill>
              </a:uFill>
              <a:latin typeface="Arial"/>
            </a:endParaRPr>
          </a:p>
          <a:p>
            <a:pPr marL="743040" lvl="1" indent="-285120">
              <a:lnSpc>
                <a:spcPct val="100000"/>
              </a:lnSpc>
              <a:spcBef>
                <a:spcPts val="320"/>
              </a:spcBef>
              <a:buClr>
                <a:srgbClr val="000000"/>
              </a:buClr>
              <a:buFont typeface="Arial"/>
              <a:buChar char="–"/>
            </a:pPr>
            <a:r>
              <a:rPr lang="en-US" sz="1600" b="0" strike="noStrike" spc="-1">
                <a:solidFill>
                  <a:srgbClr val="000000"/>
                </a:solidFill>
                <a:uFill>
                  <a:solidFill>
                    <a:srgbClr val="FFFFFF"/>
                  </a:solidFill>
                </a:uFill>
                <a:latin typeface="Calibri"/>
                <a:ea typeface="ＭＳ Ｐゴシック"/>
              </a:rPr>
              <a:t>modelling of </a:t>
            </a:r>
            <a:r>
              <a:rPr lang="en-US" sz="1600" b="0" i="1" strike="noStrike" spc="-1">
                <a:solidFill>
                  <a:srgbClr val="0000FF"/>
                </a:solidFill>
                <a:uFill>
                  <a:solidFill>
                    <a:srgbClr val="FFFFFF"/>
                  </a:solidFill>
                </a:uFill>
                <a:latin typeface="Calibri"/>
                <a:ea typeface="ＭＳ Ｐゴシック"/>
              </a:rPr>
              <a:t>groin</a:t>
            </a:r>
            <a:r>
              <a:rPr lang="en-US" sz="1600" b="0" strike="noStrike" spc="-1">
                <a:solidFill>
                  <a:srgbClr val="000000"/>
                </a:solidFill>
                <a:uFill>
                  <a:solidFill>
                    <a:srgbClr val="FFFFFF"/>
                  </a:solidFill>
                </a:uFill>
                <a:latin typeface="Calibri"/>
                <a:ea typeface="ＭＳ Ｐゴシック"/>
              </a:rPr>
              <a:t> (and other similar “junction” regions) identified as incorrect</a:t>
            </a:r>
            <a:endParaRPr lang="en-US" sz="1800" b="0" strike="noStrike" spc="-1">
              <a:solidFill>
                <a:srgbClr val="000000"/>
              </a:solidFill>
              <a:uFill>
                <a:solidFill>
                  <a:srgbClr val="FFFFFF"/>
                </a:solidFill>
              </a:uFill>
              <a:latin typeface="Arial"/>
            </a:endParaRPr>
          </a:p>
          <a:p>
            <a:pPr>
              <a:lnSpc>
                <a:spcPct val="100000"/>
              </a:lnSpc>
            </a:pPr>
            <a:endParaRPr lang="en-US" sz="1800" b="0" strike="noStrike" spc="-1">
              <a:solidFill>
                <a:srgbClr val="000000"/>
              </a:solidFill>
              <a:uFill>
                <a:solidFill>
                  <a:srgbClr val="FFFFFF"/>
                </a:solidFill>
              </a:uFill>
              <a:latin typeface="Arial"/>
            </a:endParaRPr>
          </a:p>
        </p:txBody>
      </p:sp>
      <p:sp>
        <p:nvSpPr>
          <p:cNvPr id="430" name="CustomShape 4"/>
          <p:cNvSpPr/>
          <p:nvPr/>
        </p:nvSpPr>
        <p:spPr>
          <a:xfrm>
            <a:off x="0" y="6629400"/>
            <a:ext cx="2133000" cy="220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fld id="{6CAF1CB2-FC59-4B66-BBCD-A9E2C597BC1F}" type="slidenum">
              <a:rPr lang="en-US" sz="1200" b="0" strike="noStrike" spc="-1">
                <a:solidFill>
                  <a:srgbClr val="8B8B8B"/>
                </a:solidFill>
                <a:uFill>
                  <a:solidFill>
                    <a:srgbClr val="FFFFFF"/>
                  </a:solidFill>
                </a:uFill>
                <a:latin typeface="Calibri"/>
              </a:rPr>
              <a:t>46</a:t>
            </a:fld>
            <a:endParaRPr lang="en-US" sz="1800" b="0" strike="noStrike" spc="-1">
              <a:solidFill>
                <a:srgbClr val="000000"/>
              </a:solidFill>
              <a:uFill>
                <a:solidFill>
                  <a:srgbClr val="FFFFFF"/>
                </a:solidFill>
              </a:uFill>
              <a:latin typeface="Aria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1" name="CustomShape 1"/>
          <p:cNvSpPr/>
          <p:nvPr/>
        </p:nvSpPr>
        <p:spPr>
          <a:xfrm>
            <a:off x="5600880" y="0"/>
            <a:ext cx="308520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1F497D"/>
                </a:solidFill>
                <a:uFill>
                  <a:solidFill>
                    <a:srgbClr val="FFFFFF"/>
                  </a:solidFill>
                </a:uFill>
                <a:latin typeface="Calibri"/>
              </a:rPr>
              <a:t>Phenotips</a:t>
            </a:r>
            <a:endParaRPr lang="en-US" sz="1800" b="0" strike="noStrike" spc="-1">
              <a:solidFill>
                <a:srgbClr val="000000"/>
              </a:solidFill>
              <a:uFill>
                <a:solidFill>
                  <a:srgbClr val="FFFFFF"/>
                </a:solidFill>
              </a:uFill>
              <a:latin typeface="Arial"/>
            </a:endParaRPr>
          </a:p>
        </p:txBody>
      </p:sp>
      <p:sp>
        <p:nvSpPr>
          <p:cNvPr id="432" name="CustomShape 2"/>
          <p:cNvSpPr/>
          <p:nvPr/>
        </p:nvSpPr>
        <p:spPr>
          <a:xfrm>
            <a:off x="5715000" y="1143000"/>
            <a:ext cx="34282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561"/>
              </a:spcBef>
              <a:buClr>
                <a:srgbClr val="000000"/>
              </a:buClr>
              <a:buFont typeface="Arial"/>
              <a:buChar char="•"/>
            </a:pPr>
            <a:r>
              <a:rPr lang="en-US" sz="2800" b="0" strike="noStrike" spc="-1">
                <a:solidFill>
                  <a:srgbClr val="000000"/>
                </a:solidFill>
                <a:uFill>
                  <a:solidFill>
                    <a:srgbClr val="FFFFFF"/>
                  </a:solidFill>
                </a:uFill>
                <a:latin typeface="Calibri"/>
              </a:rPr>
              <a:t>Using controlled vocabulary (human phenotype ontology) for phenotyping</a:t>
            </a:r>
            <a:endParaRPr lang="en-US" sz="1800" b="0" strike="noStrike" spc="-1">
              <a:solidFill>
                <a:srgbClr val="000000"/>
              </a:solidFill>
              <a:uFill>
                <a:solidFill>
                  <a:srgbClr val="FFFFFF"/>
                </a:solidFill>
              </a:uFill>
              <a:latin typeface="Arial"/>
            </a:endParaRPr>
          </a:p>
          <a:p>
            <a:pPr marL="343080" indent="-342360">
              <a:lnSpc>
                <a:spcPct val="100000"/>
              </a:lnSpc>
              <a:spcBef>
                <a:spcPts val="561"/>
              </a:spcBef>
              <a:buClr>
                <a:srgbClr val="000000"/>
              </a:buClr>
              <a:buFont typeface="Arial"/>
              <a:buChar char="•"/>
            </a:pPr>
            <a:r>
              <a:rPr lang="en-US" sz="2800" b="0" strike="noStrike" spc="-1">
                <a:solidFill>
                  <a:srgbClr val="000000"/>
                </a:solidFill>
                <a:uFill>
                  <a:solidFill>
                    <a:srgbClr val="FFFFFF"/>
                  </a:solidFill>
                </a:uFill>
                <a:latin typeface="Calibri"/>
              </a:rPr>
              <a:t>Can collect demographics, medical history, family history, labs, findings</a:t>
            </a:r>
            <a:endParaRPr lang="en-US" sz="1800" b="0" strike="noStrike" spc="-1">
              <a:solidFill>
                <a:srgbClr val="000000"/>
              </a:solidFill>
              <a:uFill>
                <a:solidFill>
                  <a:srgbClr val="FFFFFF"/>
                </a:solidFill>
              </a:uFill>
              <a:latin typeface="Arial"/>
            </a:endParaRPr>
          </a:p>
        </p:txBody>
      </p:sp>
      <p:sp>
        <p:nvSpPr>
          <p:cNvPr id="434" name="CustomShape 4"/>
          <p:cNvSpPr/>
          <p:nvPr/>
        </p:nvSpPr>
        <p:spPr>
          <a:xfrm>
            <a:off x="0" y="6629400"/>
            <a:ext cx="2133000" cy="220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fld id="{432FE7EC-1004-4FEF-968C-C9AFEF23E9A1}" type="slidenum">
              <a:rPr lang="en-US" sz="1200" b="0" strike="noStrike" spc="-1">
                <a:solidFill>
                  <a:srgbClr val="8B8B8B"/>
                </a:solidFill>
                <a:uFill>
                  <a:solidFill>
                    <a:srgbClr val="FFFFFF"/>
                  </a:solidFill>
                </a:uFill>
                <a:latin typeface="Calibri"/>
              </a:rPr>
              <a:t>47</a:t>
            </a:fld>
            <a:endParaRPr lang="en-US" sz="1800" b="0" strike="noStrike" spc="-1">
              <a:solidFill>
                <a:srgbClr val="000000"/>
              </a:solidFill>
              <a:uFill>
                <a:solidFill>
                  <a:srgbClr val="FFFFFF"/>
                </a:solidFill>
              </a:uFill>
              <a:latin typeface="Arial"/>
            </a:endParaRPr>
          </a:p>
        </p:txBody>
      </p:sp>
      <p:sp>
        <p:nvSpPr>
          <p:cNvPr id="435" name="CustomShape 5"/>
          <p:cNvSpPr/>
          <p:nvPr/>
        </p:nvSpPr>
        <p:spPr>
          <a:xfrm>
            <a:off x="5943600" y="5816880"/>
            <a:ext cx="3314160" cy="912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i="1" strike="noStrike" spc="-1">
                <a:solidFill>
                  <a:srgbClr val="000000"/>
                </a:solidFill>
                <a:uFill>
                  <a:solidFill>
                    <a:srgbClr val="FFFFFF"/>
                  </a:solidFill>
                </a:uFill>
                <a:latin typeface="Calibri"/>
                <a:ea typeface="DejaVu Sans"/>
              </a:rPr>
              <a:t>Girdea et al. (2013). Hum. Mutat., 34: 1057–1065. doi: 10.1002/humu.22347</a:t>
            </a:r>
            <a:endParaRPr lang="en-US" sz="1800" b="0" strike="noStrike" spc="-1">
              <a:solidFill>
                <a:srgbClr val="000000"/>
              </a:solidFill>
              <a:uFill>
                <a:solidFill>
                  <a:srgbClr val="FFFFFF"/>
                </a:solidFill>
              </a:uFill>
              <a:latin typeface="Arial"/>
            </a:endParaRPr>
          </a:p>
        </p:txBody>
      </p:sp>
      <p:pic>
        <p:nvPicPr>
          <p:cNvPr id="436" name="Picture 1"/>
          <p:cNvPicPr/>
          <p:nvPr/>
        </p:nvPicPr>
        <p:blipFill>
          <a:blip r:embed="rId2"/>
          <a:stretch/>
        </p:blipFill>
        <p:spPr>
          <a:xfrm>
            <a:off x="40680" y="228240"/>
            <a:ext cx="5518440" cy="6552360"/>
          </a:xfrm>
          <a:prstGeom prst="rect">
            <a:avLst/>
          </a:prstGeom>
          <a:ln>
            <a:noFill/>
          </a:ln>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7" name="CustomShape 1"/>
          <p:cNvSpPr/>
          <p:nvPr/>
        </p:nvSpPr>
        <p:spPr>
          <a:xfrm>
            <a:off x="424800" y="419040"/>
            <a:ext cx="8227440" cy="723600"/>
          </a:xfrm>
          <a:prstGeom prst="rect">
            <a:avLst/>
          </a:prstGeom>
          <a:noFill/>
          <a:ln>
            <a:noFill/>
          </a:ln>
        </p:spPr>
        <p:style>
          <a:lnRef idx="0">
            <a:scrgbClr r="0" g="0" b="0"/>
          </a:lnRef>
          <a:fillRef idx="0">
            <a:scrgbClr r="0" g="0" b="0"/>
          </a:fillRef>
          <a:effectRef idx="0">
            <a:scrgbClr r="0" g="0" b="0"/>
          </a:effectRef>
          <a:fontRef idx="minor"/>
        </p:style>
        <p:txBody>
          <a:bodyPr lIns="90000" tIns="12960" rIns="90000" bIns="45000" anchor="ctr"/>
          <a:lstStyle/>
          <a:p>
            <a:pPr algn="ctr">
              <a:lnSpc>
                <a:spcPct val="100000"/>
              </a:lnSpc>
            </a:pPr>
            <a:r>
              <a:rPr lang="en-US" sz="2400" b="1" strike="noStrike" spc="-1">
                <a:solidFill>
                  <a:srgbClr val="1F497D"/>
                </a:solidFill>
                <a:uFill>
                  <a:solidFill>
                    <a:srgbClr val="FFFFFF"/>
                  </a:solidFill>
                </a:uFill>
                <a:latin typeface="Calibri"/>
              </a:rPr>
              <a:t>PhenomeCentral: A Portal for Phenotypic and Genotypic Matchmaking of Patients with Rare Genetic Diseases</a:t>
            </a:r>
            <a:endParaRPr lang="en-US" sz="1800" b="0" strike="noStrike" spc="-1">
              <a:solidFill>
                <a:srgbClr val="000000"/>
              </a:solidFill>
              <a:uFill>
                <a:solidFill>
                  <a:srgbClr val="FFFFFF"/>
                </a:solidFill>
              </a:uFill>
              <a:latin typeface="Arial"/>
            </a:endParaRPr>
          </a:p>
        </p:txBody>
      </p:sp>
      <p:pic>
        <p:nvPicPr>
          <p:cNvPr id="438" name="Picture 3"/>
          <p:cNvPicPr/>
          <p:nvPr/>
        </p:nvPicPr>
        <p:blipFill>
          <a:blip r:embed="rId3"/>
          <a:stretch/>
        </p:blipFill>
        <p:spPr>
          <a:xfrm>
            <a:off x="0" y="0"/>
            <a:ext cx="360" cy="360"/>
          </a:xfrm>
          <a:prstGeom prst="rect">
            <a:avLst/>
          </a:prstGeom>
          <a:ln w="9360">
            <a:noFill/>
          </a:ln>
        </p:spPr>
      </p:pic>
      <p:sp>
        <p:nvSpPr>
          <p:cNvPr id="439" name="CustomShape 2"/>
          <p:cNvSpPr/>
          <p:nvPr/>
        </p:nvSpPr>
        <p:spPr>
          <a:xfrm>
            <a:off x="115200" y="6205680"/>
            <a:ext cx="6251760" cy="504720"/>
          </a:xfrm>
          <a:prstGeom prst="rect">
            <a:avLst/>
          </a:prstGeom>
          <a:noFill/>
          <a:ln w="9360">
            <a:noFill/>
          </a:ln>
        </p:spPr>
        <p:style>
          <a:lnRef idx="0">
            <a:scrgbClr r="0" g="0" b="0"/>
          </a:lnRef>
          <a:fillRef idx="0">
            <a:scrgbClr r="0" g="0" b="0"/>
          </a:fillRef>
          <a:effectRef idx="0">
            <a:scrgbClr r="0" g="0" b="0"/>
          </a:effectRef>
          <a:fontRef idx="minor"/>
        </p:style>
        <p:txBody>
          <a:bodyPr lIns="81720" tIns="49680" rIns="81720" bIns="40680"/>
          <a:lstStyle/>
          <a:p>
            <a:r>
              <a:rPr lang="en-US" sz="1000" b="1" strike="noStrike" spc="-1">
                <a:solidFill>
                  <a:srgbClr val="000000"/>
                </a:solidFill>
                <a:uFill>
                  <a:solidFill>
                    <a:srgbClr val="FFFFFF"/>
                  </a:solidFill>
                </a:uFill>
                <a:latin typeface="Calibri"/>
                <a:ea typeface="DejaVu Sans"/>
              </a:rPr>
              <a:t>Human Mutation</a:t>
            </a:r>
            <a:endParaRPr lang="en-US" sz="1800" b="0" strike="noStrike" spc="-1">
              <a:solidFill>
                <a:srgbClr val="000000"/>
              </a:solidFill>
              <a:uFill>
                <a:solidFill>
                  <a:srgbClr val="FFFFFF"/>
                </a:solidFill>
              </a:uFill>
              <a:latin typeface="Arial"/>
            </a:endParaRPr>
          </a:p>
          <a:p>
            <a:r>
              <a:rPr lang="en-US" sz="1000" b="0" u="sng" strike="noStrike" spc="-1">
                <a:solidFill>
                  <a:srgbClr val="0000FF"/>
                </a:solidFill>
                <a:uFill>
                  <a:solidFill>
                    <a:srgbClr val="FFFFFF"/>
                  </a:solidFill>
                </a:uFill>
                <a:latin typeface="Calibri"/>
                <a:ea typeface="DejaVu Sans"/>
                <a:hlinkClick r:id="rId4"/>
              </a:rPr>
              <a:t>Volume 36, Issue 10, </a:t>
            </a:r>
            <a:r>
              <a:rPr lang="en-US" sz="1000" b="0" strike="noStrike" spc="-1">
                <a:solidFill>
                  <a:srgbClr val="000000"/>
                </a:solidFill>
                <a:uFill>
                  <a:solidFill>
                    <a:srgbClr val="FFFFFF"/>
                  </a:solidFill>
                </a:uFill>
                <a:latin typeface="Calibri"/>
                <a:ea typeface="DejaVu Sans"/>
              </a:rPr>
              <a:t>pages 931-940, 31 AUG 2015 DOI: 10.1002/humu.22851</a:t>
            </a:r>
            <a:endParaRPr lang="en-US" sz="1800" b="0" strike="noStrike" spc="-1">
              <a:solidFill>
                <a:srgbClr val="000000"/>
              </a:solidFill>
              <a:uFill>
                <a:solidFill>
                  <a:srgbClr val="FFFFFF"/>
                </a:solidFill>
              </a:uFill>
              <a:latin typeface="Arial"/>
            </a:endParaRPr>
          </a:p>
          <a:p>
            <a:pPr>
              <a:lnSpc>
                <a:spcPct val="100000"/>
              </a:lnSpc>
            </a:pPr>
            <a:r>
              <a:rPr lang="en-US" sz="1000" b="0" u="sng" strike="noStrike" spc="-1">
                <a:solidFill>
                  <a:srgbClr val="0000FF"/>
                </a:solidFill>
                <a:uFill>
                  <a:solidFill>
                    <a:srgbClr val="FFFFFF"/>
                  </a:solidFill>
                </a:uFill>
                <a:latin typeface="Calibri"/>
                <a:ea typeface="DejaVu Sans"/>
                <a:hlinkClick r:id="rId5"/>
              </a:rPr>
              <a:t>http://onlinelibrary.wiley.com/doi/10.1002/humu.22851/full#humu22851-fig-0001</a:t>
            </a:r>
            <a:endParaRPr lang="en-US" sz="1800" b="0" strike="noStrike" spc="-1">
              <a:solidFill>
                <a:srgbClr val="000000"/>
              </a:solidFill>
              <a:uFill>
                <a:solidFill>
                  <a:srgbClr val="FFFFFF"/>
                </a:solidFill>
              </a:uFill>
              <a:latin typeface="Arial"/>
            </a:endParaRPr>
          </a:p>
        </p:txBody>
      </p:sp>
      <p:pic>
        <p:nvPicPr>
          <p:cNvPr id="440" name="Picture 1"/>
          <p:cNvPicPr/>
          <p:nvPr/>
        </p:nvPicPr>
        <p:blipFill>
          <a:blip r:embed="rId6"/>
          <a:stretch/>
        </p:blipFill>
        <p:spPr>
          <a:xfrm>
            <a:off x="0" y="1728720"/>
            <a:ext cx="9143280" cy="3718800"/>
          </a:xfrm>
          <a:prstGeom prst="rect">
            <a:avLst/>
          </a:prstGeom>
          <a:ln>
            <a:noFill/>
          </a:ln>
        </p:spPr>
      </p:pic>
      <p:sp>
        <p:nvSpPr>
          <p:cNvPr id="442" name="CustomShape 4"/>
          <p:cNvSpPr/>
          <p:nvPr/>
        </p:nvSpPr>
        <p:spPr>
          <a:xfrm>
            <a:off x="0" y="6629400"/>
            <a:ext cx="2133000" cy="220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fld id="{B3024016-2A12-4ECF-B80A-581B5874EB3A}" type="slidenum">
              <a:rPr lang="en-US" sz="1200" b="0" strike="noStrike" spc="-1">
                <a:solidFill>
                  <a:srgbClr val="8B8B8B"/>
                </a:solidFill>
                <a:uFill>
                  <a:solidFill>
                    <a:srgbClr val="FFFFFF"/>
                  </a:solidFill>
                </a:uFill>
                <a:latin typeface="Calibri"/>
              </a:rPr>
              <a:t>48</a:t>
            </a:fld>
            <a:endParaRPr lang="en-US" sz="1800" b="0" strike="noStrike" spc="-1">
              <a:solidFill>
                <a:srgbClr val="000000"/>
              </a:solidFill>
              <a:uFill>
                <a:solidFill>
                  <a:srgbClr val="FFFFFF"/>
                </a:solidFill>
              </a:uFill>
              <a:latin typeface="Aria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3" name="CustomShape 1"/>
          <p:cNvSpPr/>
          <p:nvPr/>
        </p:nvSpPr>
        <p:spPr>
          <a:xfrm>
            <a:off x="2900880" y="0"/>
            <a:ext cx="586116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1F497D"/>
                </a:solidFill>
                <a:uFill>
                  <a:solidFill>
                    <a:srgbClr val="FFFFFF"/>
                  </a:solidFill>
                </a:uFill>
                <a:latin typeface="Calibri"/>
              </a:rPr>
              <a:t>Ontology-Aided Rare Disease Diagnosis</a:t>
            </a:r>
            <a:endParaRPr lang="en-US" sz="1800" b="0" strike="noStrike" spc="-1">
              <a:solidFill>
                <a:srgbClr val="000000"/>
              </a:solidFill>
              <a:uFill>
                <a:solidFill>
                  <a:srgbClr val="FFFFFF"/>
                </a:solidFill>
              </a:uFill>
              <a:latin typeface="Arial"/>
            </a:endParaRPr>
          </a:p>
        </p:txBody>
      </p:sp>
      <p:sp>
        <p:nvSpPr>
          <p:cNvPr id="445" name="CustomShape 3"/>
          <p:cNvSpPr/>
          <p:nvPr/>
        </p:nvSpPr>
        <p:spPr>
          <a:xfrm>
            <a:off x="0" y="6629400"/>
            <a:ext cx="2133000" cy="220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fld id="{4A5E6DFC-BF9F-4600-A833-5E616BD3A768}" type="slidenum">
              <a:rPr lang="en-US" sz="1200" b="0" strike="noStrike" spc="-1">
                <a:solidFill>
                  <a:srgbClr val="8B8B8B"/>
                </a:solidFill>
                <a:uFill>
                  <a:solidFill>
                    <a:srgbClr val="FFFFFF"/>
                  </a:solidFill>
                </a:uFill>
                <a:latin typeface="Calibri"/>
              </a:rPr>
              <a:t>49</a:t>
            </a:fld>
            <a:endParaRPr lang="en-US" sz="1800" b="0" strike="noStrike" spc="-1">
              <a:solidFill>
                <a:srgbClr val="000000"/>
              </a:solidFill>
              <a:uFill>
                <a:solidFill>
                  <a:srgbClr val="FFFFFF"/>
                </a:solidFill>
              </a:uFill>
              <a:latin typeface="Arial"/>
            </a:endParaRPr>
          </a:p>
        </p:txBody>
      </p:sp>
      <p:sp>
        <p:nvSpPr>
          <p:cNvPr id="446" name="CustomShape 4"/>
          <p:cNvSpPr/>
          <p:nvPr/>
        </p:nvSpPr>
        <p:spPr>
          <a:xfrm>
            <a:off x="-20880" y="1134000"/>
            <a:ext cx="9108720" cy="5410800"/>
          </a:xfrm>
          <a:prstGeom prst="rect">
            <a:avLst/>
          </a:prstGeom>
          <a:solidFill>
            <a:srgbClr val="FFFFFF"/>
          </a:solidFill>
          <a:ln w="9360">
            <a:noFill/>
          </a:ln>
          <a:effectLst>
            <a:outerShdw dist="23040" dir="5400000">
              <a:srgbClr val="000000">
                <a:alpha val="35000"/>
              </a:srgbClr>
            </a:outerShdw>
          </a:effectLst>
        </p:spPr>
        <p:style>
          <a:lnRef idx="0">
            <a:scrgbClr r="0" g="0" b="0"/>
          </a:lnRef>
          <a:fillRef idx="0">
            <a:scrgbClr r="0" g="0" b="0"/>
          </a:fillRef>
          <a:effectRef idx="0">
            <a:scrgbClr r="0" g="0" b="0"/>
          </a:effectRef>
          <a:fontRef idx="minor"/>
        </p:style>
      </p:sp>
      <p:pic>
        <p:nvPicPr>
          <p:cNvPr id="447" name="Picture 67"/>
          <p:cNvPicPr/>
          <p:nvPr/>
        </p:nvPicPr>
        <p:blipFill>
          <a:blip r:embed="rId3"/>
          <a:stretch/>
        </p:blipFill>
        <p:spPr>
          <a:xfrm>
            <a:off x="302400" y="4241520"/>
            <a:ext cx="3785400" cy="1205640"/>
          </a:xfrm>
          <a:prstGeom prst="rect">
            <a:avLst/>
          </a:prstGeom>
          <a:ln>
            <a:noFill/>
          </a:ln>
        </p:spPr>
      </p:pic>
      <p:sp>
        <p:nvSpPr>
          <p:cNvPr id="448" name="CustomShape 5"/>
          <p:cNvSpPr/>
          <p:nvPr/>
        </p:nvSpPr>
        <p:spPr>
          <a:xfrm>
            <a:off x="302400" y="4426560"/>
            <a:ext cx="3687480" cy="322560"/>
          </a:xfrm>
          <a:prstGeom prst="flowChartProcess">
            <a:avLst/>
          </a:prstGeom>
          <a:solidFill>
            <a:srgbClr val="FFFFFF"/>
          </a:solidFill>
          <a:ln w="25560">
            <a:solidFill>
              <a:srgbClr val="FFFFFF"/>
            </a:solidFill>
            <a:round/>
          </a:ln>
        </p:spPr>
        <p:style>
          <a:lnRef idx="0">
            <a:scrgbClr r="0" g="0" b="0"/>
          </a:lnRef>
          <a:fillRef idx="0">
            <a:scrgbClr r="0" g="0" b="0"/>
          </a:fillRef>
          <a:effectRef idx="0">
            <a:scrgbClr r="0" g="0" b="0"/>
          </a:effectRef>
          <a:fontRef idx="minor"/>
        </p:style>
      </p:sp>
      <p:sp>
        <p:nvSpPr>
          <p:cNvPr id="449" name="CustomShape 6"/>
          <p:cNvSpPr/>
          <p:nvPr/>
        </p:nvSpPr>
        <p:spPr>
          <a:xfrm>
            <a:off x="1989360" y="4485960"/>
            <a:ext cx="296640" cy="257760"/>
          </a:xfrm>
          <a:prstGeom prst="star5">
            <a:avLst>
              <a:gd name="adj" fmla="val 19098"/>
              <a:gd name="hf" fmla="val 105146"/>
              <a:gd name="vf" fmla="val 110557"/>
            </a:avLst>
          </a:prstGeom>
          <a:solidFill>
            <a:srgbClr val="000000"/>
          </a:solidFill>
          <a:ln w="25560">
            <a:solidFill>
              <a:srgbClr val="000000"/>
            </a:solidFill>
            <a:round/>
          </a:ln>
        </p:spPr>
        <p:style>
          <a:lnRef idx="0">
            <a:scrgbClr r="0" g="0" b="0"/>
          </a:lnRef>
          <a:fillRef idx="0">
            <a:scrgbClr r="0" g="0" b="0"/>
          </a:fillRef>
          <a:effectRef idx="0">
            <a:scrgbClr r="0" g="0" b="0"/>
          </a:effectRef>
          <a:fontRef idx="minor"/>
        </p:style>
      </p:sp>
      <p:sp>
        <p:nvSpPr>
          <p:cNvPr id="450" name="CustomShape 7"/>
          <p:cNvSpPr/>
          <p:nvPr/>
        </p:nvSpPr>
        <p:spPr>
          <a:xfrm>
            <a:off x="2792160" y="4485960"/>
            <a:ext cx="217080" cy="257760"/>
          </a:xfrm>
          <a:prstGeom prst="star5">
            <a:avLst>
              <a:gd name="adj" fmla="val 19098"/>
              <a:gd name="hf" fmla="val 105146"/>
              <a:gd name="vf" fmla="val 110557"/>
            </a:avLst>
          </a:prstGeom>
          <a:solidFill>
            <a:srgbClr val="000000"/>
          </a:solidFill>
          <a:ln w="25560">
            <a:solidFill>
              <a:srgbClr val="000000"/>
            </a:solidFill>
            <a:round/>
          </a:ln>
        </p:spPr>
        <p:style>
          <a:lnRef idx="0">
            <a:scrgbClr r="0" g="0" b="0"/>
          </a:lnRef>
          <a:fillRef idx="0">
            <a:scrgbClr r="0" g="0" b="0"/>
          </a:fillRef>
          <a:effectRef idx="0">
            <a:scrgbClr r="0" g="0" b="0"/>
          </a:effectRef>
          <a:fontRef idx="minor"/>
        </p:style>
      </p:sp>
      <p:sp>
        <p:nvSpPr>
          <p:cNvPr id="451" name="CustomShape 8"/>
          <p:cNvSpPr/>
          <p:nvPr/>
        </p:nvSpPr>
        <p:spPr>
          <a:xfrm>
            <a:off x="3647520" y="4615200"/>
            <a:ext cx="156240" cy="128520"/>
          </a:xfrm>
          <a:prstGeom prst="star5">
            <a:avLst>
              <a:gd name="adj" fmla="val 19098"/>
              <a:gd name="hf" fmla="val 105146"/>
              <a:gd name="vf" fmla="val 110557"/>
            </a:avLst>
          </a:prstGeom>
          <a:solidFill>
            <a:srgbClr val="000000"/>
          </a:solidFill>
          <a:ln w="25560">
            <a:solidFill>
              <a:srgbClr val="000000"/>
            </a:solidFill>
            <a:round/>
          </a:ln>
        </p:spPr>
        <p:style>
          <a:lnRef idx="0">
            <a:scrgbClr r="0" g="0" b="0"/>
          </a:lnRef>
          <a:fillRef idx="0">
            <a:scrgbClr r="0" g="0" b="0"/>
          </a:fillRef>
          <a:effectRef idx="0">
            <a:scrgbClr r="0" g="0" b="0"/>
          </a:effectRef>
          <a:fontRef idx="minor"/>
        </p:style>
      </p:sp>
      <p:sp>
        <p:nvSpPr>
          <p:cNvPr id="452" name="CustomShape 9"/>
          <p:cNvSpPr/>
          <p:nvPr/>
        </p:nvSpPr>
        <p:spPr>
          <a:xfrm>
            <a:off x="471960" y="4579560"/>
            <a:ext cx="213480" cy="164160"/>
          </a:xfrm>
          <a:prstGeom prst="star5">
            <a:avLst>
              <a:gd name="adj" fmla="val 19098"/>
              <a:gd name="hf" fmla="val 105146"/>
              <a:gd name="vf" fmla="val 110557"/>
            </a:avLst>
          </a:prstGeom>
          <a:solidFill>
            <a:srgbClr val="000000"/>
          </a:solidFill>
          <a:ln w="25560">
            <a:solidFill>
              <a:srgbClr val="000000"/>
            </a:solidFill>
            <a:round/>
          </a:ln>
        </p:spPr>
        <p:style>
          <a:lnRef idx="0">
            <a:scrgbClr r="0" g="0" b="0"/>
          </a:lnRef>
          <a:fillRef idx="0">
            <a:scrgbClr r="0" g="0" b="0"/>
          </a:fillRef>
          <a:effectRef idx="0">
            <a:scrgbClr r="0" g="0" b="0"/>
          </a:effectRef>
          <a:fontRef idx="minor"/>
        </p:style>
      </p:sp>
      <p:pic>
        <p:nvPicPr>
          <p:cNvPr id="453" name="Picture 7"/>
          <p:cNvPicPr/>
          <p:nvPr/>
        </p:nvPicPr>
        <p:blipFill>
          <a:blip r:embed="rId4"/>
          <a:srcRect b="20221"/>
          <a:stretch/>
        </p:blipFill>
        <p:spPr>
          <a:xfrm>
            <a:off x="2443320" y="5186520"/>
            <a:ext cx="3876120" cy="1273320"/>
          </a:xfrm>
          <a:prstGeom prst="rect">
            <a:avLst/>
          </a:prstGeom>
          <a:ln>
            <a:noFill/>
          </a:ln>
        </p:spPr>
      </p:pic>
      <p:pic>
        <p:nvPicPr>
          <p:cNvPr id="454" name="Picture 60"/>
          <p:cNvPicPr/>
          <p:nvPr/>
        </p:nvPicPr>
        <p:blipFill>
          <a:blip r:embed="rId5"/>
          <a:stretch/>
        </p:blipFill>
        <p:spPr>
          <a:xfrm>
            <a:off x="2348640" y="2175120"/>
            <a:ext cx="3790080" cy="885240"/>
          </a:xfrm>
          <a:prstGeom prst="rect">
            <a:avLst/>
          </a:prstGeom>
          <a:ln>
            <a:noFill/>
          </a:ln>
        </p:spPr>
      </p:pic>
      <p:sp>
        <p:nvSpPr>
          <p:cNvPr id="455" name="CustomShape 10"/>
          <p:cNvSpPr/>
          <p:nvPr/>
        </p:nvSpPr>
        <p:spPr>
          <a:xfrm>
            <a:off x="3987000" y="1856160"/>
            <a:ext cx="456480" cy="394560"/>
          </a:xfrm>
          <a:prstGeom prst="downArrow">
            <a:avLst>
              <a:gd name="adj1" fmla="val 50000"/>
              <a:gd name="adj2" fmla="val 50000"/>
            </a:avLst>
          </a:prstGeom>
          <a:solidFill>
            <a:srgbClr val="FFFFFF"/>
          </a:solidFill>
          <a:ln w="25560">
            <a:solidFill>
              <a:srgbClr val="FFFFFF"/>
            </a:solidFill>
            <a:round/>
          </a:ln>
        </p:spPr>
        <p:style>
          <a:lnRef idx="0">
            <a:scrgbClr r="0" g="0" b="0"/>
          </a:lnRef>
          <a:fillRef idx="0">
            <a:scrgbClr r="0" g="0" b="0"/>
          </a:fillRef>
          <a:effectRef idx="0">
            <a:scrgbClr r="0" g="0" b="0"/>
          </a:effectRef>
          <a:fontRef idx="minor"/>
        </p:style>
      </p:sp>
      <p:sp>
        <p:nvSpPr>
          <p:cNvPr id="456" name="CustomShape 11"/>
          <p:cNvSpPr/>
          <p:nvPr/>
        </p:nvSpPr>
        <p:spPr>
          <a:xfrm>
            <a:off x="4872960" y="2041200"/>
            <a:ext cx="380160" cy="311760"/>
          </a:xfrm>
          <a:prstGeom prst="rect">
            <a:avLst/>
          </a:prstGeom>
          <a:solidFill>
            <a:srgbClr val="FFFFFF"/>
          </a:solidFill>
          <a:ln w="25560">
            <a:solidFill>
              <a:srgbClr val="FFFFFF"/>
            </a:solidFill>
            <a:round/>
          </a:ln>
        </p:spPr>
        <p:style>
          <a:lnRef idx="0">
            <a:scrgbClr r="0" g="0" b="0"/>
          </a:lnRef>
          <a:fillRef idx="0">
            <a:scrgbClr r="0" g="0" b="0"/>
          </a:fillRef>
          <a:effectRef idx="0">
            <a:scrgbClr r="0" g="0" b="0"/>
          </a:effectRef>
          <a:fontRef idx="minor"/>
        </p:style>
      </p:sp>
      <p:sp>
        <p:nvSpPr>
          <p:cNvPr id="457" name="CustomShape 12"/>
          <p:cNvSpPr/>
          <p:nvPr/>
        </p:nvSpPr>
        <p:spPr>
          <a:xfrm>
            <a:off x="2958480" y="2065680"/>
            <a:ext cx="75600" cy="287280"/>
          </a:xfrm>
          <a:prstGeom prst="rect">
            <a:avLst/>
          </a:prstGeom>
          <a:solidFill>
            <a:srgbClr val="FFFFFF"/>
          </a:solidFill>
          <a:ln w="25560">
            <a:solidFill>
              <a:srgbClr val="FFFFFF"/>
            </a:solidFill>
            <a:round/>
          </a:ln>
        </p:spPr>
        <p:style>
          <a:lnRef idx="0">
            <a:scrgbClr r="0" g="0" b="0"/>
          </a:lnRef>
          <a:fillRef idx="0">
            <a:scrgbClr r="0" g="0" b="0"/>
          </a:fillRef>
          <a:effectRef idx="0">
            <a:scrgbClr r="0" g="0" b="0"/>
          </a:effectRef>
          <a:fontRef idx="minor"/>
        </p:style>
      </p:sp>
      <p:sp>
        <p:nvSpPr>
          <p:cNvPr id="458" name="CustomShape 13"/>
          <p:cNvSpPr/>
          <p:nvPr/>
        </p:nvSpPr>
        <p:spPr>
          <a:xfrm>
            <a:off x="2386800" y="2220480"/>
            <a:ext cx="151560" cy="143280"/>
          </a:xfrm>
          <a:prstGeom prst="flowChartProcess">
            <a:avLst/>
          </a:prstGeom>
          <a:solidFill>
            <a:srgbClr val="FFFFFF"/>
          </a:solidFill>
          <a:ln w="25560">
            <a:solidFill>
              <a:srgbClr val="FFFFFF"/>
            </a:solidFill>
            <a:round/>
          </a:ln>
        </p:spPr>
        <p:style>
          <a:lnRef idx="0">
            <a:scrgbClr r="0" g="0" b="0"/>
          </a:lnRef>
          <a:fillRef idx="0">
            <a:scrgbClr r="0" g="0" b="0"/>
          </a:fillRef>
          <a:effectRef idx="0">
            <a:scrgbClr r="0" g="0" b="0"/>
          </a:effectRef>
          <a:fontRef idx="minor"/>
        </p:style>
      </p:sp>
      <p:sp>
        <p:nvSpPr>
          <p:cNvPr id="459" name="CustomShape 14"/>
          <p:cNvSpPr/>
          <p:nvPr/>
        </p:nvSpPr>
        <p:spPr>
          <a:xfrm>
            <a:off x="3034440" y="2175120"/>
            <a:ext cx="208800" cy="177840"/>
          </a:xfrm>
          <a:prstGeom prst="rect">
            <a:avLst/>
          </a:prstGeom>
          <a:solidFill>
            <a:srgbClr val="FFFFFF"/>
          </a:solidFill>
          <a:ln w="25560">
            <a:solidFill>
              <a:srgbClr val="FFFFFF"/>
            </a:solidFill>
            <a:round/>
          </a:ln>
        </p:spPr>
        <p:style>
          <a:lnRef idx="0">
            <a:scrgbClr r="0" g="0" b="0"/>
          </a:lnRef>
          <a:fillRef idx="0">
            <a:scrgbClr r="0" g="0" b="0"/>
          </a:fillRef>
          <a:effectRef idx="0">
            <a:scrgbClr r="0" g="0" b="0"/>
          </a:effectRef>
          <a:fontRef idx="minor"/>
        </p:style>
      </p:sp>
      <p:pic>
        <p:nvPicPr>
          <p:cNvPr id="460" name="Picture 10"/>
          <p:cNvPicPr/>
          <p:nvPr/>
        </p:nvPicPr>
        <p:blipFill>
          <a:blip r:embed="rId5"/>
          <a:stretch/>
        </p:blipFill>
        <p:spPr>
          <a:xfrm>
            <a:off x="2348640" y="1866960"/>
            <a:ext cx="3790080" cy="885240"/>
          </a:xfrm>
          <a:prstGeom prst="rect">
            <a:avLst/>
          </a:prstGeom>
          <a:ln>
            <a:noFill/>
          </a:ln>
        </p:spPr>
      </p:pic>
      <p:pic>
        <p:nvPicPr>
          <p:cNvPr id="461" name="Picture 11"/>
          <p:cNvPicPr/>
          <p:nvPr/>
        </p:nvPicPr>
        <p:blipFill>
          <a:blip r:embed="rId3"/>
          <a:stretch/>
        </p:blipFill>
        <p:spPr>
          <a:xfrm>
            <a:off x="2371320" y="2451240"/>
            <a:ext cx="3785400" cy="1205640"/>
          </a:xfrm>
          <a:prstGeom prst="rect">
            <a:avLst/>
          </a:prstGeom>
          <a:ln>
            <a:noFill/>
          </a:ln>
        </p:spPr>
      </p:pic>
      <p:sp>
        <p:nvSpPr>
          <p:cNvPr id="462" name="CustomShape 15"/>
          <p:cNvSpPr/>
          <p:nvPr/>
        </p:nvSpPr>
        <p:spPr>
          <a:xfrm>
            <a:off x="4122000" y="2310120"/>
            <a:ext cx="360" cy="442080"/>
          </a:xfrm>
          <a:custGeom>
            <a:avLst/>
            <a:gdLst/>
            <a:ahLst/>
            <a:cxnLst/>
            <a:rect l="l" t="t" r="r" b="b"/>
            <a:pathLst>
              <a:path w="21600" h="21600">
                <a:moveTo>
                  <a:pt x="0" y="0"/>
                </a:moveTo>
                <a:lnTo>
                  <a:pt x="21600" y="21600"/>
                </a:lnTo>
              </a:path>
            </a:pathLst>
          </a:custGeom>
          <a:noFill/>
          <a:ln w="57240">
            <a:solidFill>
              <a:srgbClr val="000000"/>
            </a:solidFill>
            <a:round/>
            <a:tailEnd type="arrow" w="med" len="med"/>
          </a:ln>
        </p:spPr>
        <p:style>
          <a:lnRef idx="0">
            <a:scrgbClr r="0" g="0" b="0"/>
          </a:lnRef>
          <a:fillRef idx="0">
            <a:scrgbClr r="0" g="0" b="0"/>
          </a:fillRef>
          <a:effectRef idx="0">
            <a:scrgbClr r="0" g="0" b="0"/>
          </a:effectRef>
          <a:fontRef idx="minor"/>
        </p:style>
      </p:sp>
      <p:sp>
        <p:nvSpPr>
          <p:cNvPr id="463" name="CustomShape 16"/>
          <p:cNvSpPr/>
          <p:nvPr/>
        </p:nvSpPr>
        <p:spPr>
          <a:xfrm>
            <a:off x="4004640" y="5628960"/>
            <a:ext cx="401040" cy="432720"/>
          </a:xfrm>
          <a:prstGeom prst="star5">
            <a:avLst>
              <a:gd name="adj" fmla="val 19098"/>
              <a:gd name="hf" fmla="val 105146"/>
              <a:gd name="vf" fmla="val 110557"/>
            </a:avLst>
          </a:prstGeom>
          <a:solidFill>
            <a:srgbClr val="000000"/>
          </a:solidFill>
          <a:ln w="25560">
            <a:solidFill>
              <a:srgbClr val="000000"/>
            </a:solidFill>
            <a:round/>
          </a:ln>
        </p:spPr>
        <p:style>
          <a:lnRef idx="0">
            <a:scrgbClr r="0" g="0" b="0"/>
          </a:lnRef>
          <a:fillRef idx="0">
            <a:scrgbClr r="0" g="0" b="0"/>
          </a:fillRef>
          <a:effectRef idx="0">
            <a:scrgbClr r="0" g="0" b="0"/>
          </a:effectRef>
          <a:fontRef idx="minor"/>
        </p:style>
      </p:sp>
      <p:sp>
        <p:nvSpPr>
          <p:cNvPr id="464" name="CustomShape 17"/>
          <p:cNvSpPr/>
          <p:nvPr/>
        </p:nvSpPr>
        <p:spPr>
          <a:xfrm>
            <a:off x="2723400" y="5943600"/>
            <a:ext cx="96120" cy="104400"/>
          </a:xfrm>
          <a:prstGeom prst="star5">
            <a:avLst>
              <a:gd name="adj" fmla="val 19098"/>
              <a:gd name="hf" fmla="val 105146"/>
              <a:gd name="vf" fmla="val 110557"/>
            </a:avLst>
          </a:prstGeom>
          <a:solidFill>
            <a:srgbClr val="000000"/>
          </a:solidFill>
          <a:ln w="25560">
            <a:solidFill>
              <a:srgbClr val="000000"/>
            </a:solidFill>
            <a:round/>
          </a:ln>
        </p:spPr>
        <p:style>
          <a:lnRef idx="0">
            <a:scrgbClr r="0" g="0" b="0"/>
          </a:lnRef>
          <a:fillRef idx="0">
            <a:scrgbClr r="0" g="0" b="0"/>
          </a:fillRef>
          <a:effectRef idx="0">
            <a:scrgbClr r="0" g="0" b="0"/>
          </a:effectRef>
          <a:fontRef idx="minor"/>
        </p:style>
      </p:sp>
      <p:sp>
        <p:nvSpPr>
          <p:cNvPr id="465" name="CustomShape 18"/>
          <p:cNvSpPr/>
          <p:nvPr/>
        </p:nvSpPr>
        <p:spPr>
          <a:xfrm>
            <a:off x="5075280" y="5943600"/>
            <a:ext cx="96120" cy="104400"/>
          </a:xfrm>
          <a:prstGeom prst="star5">
            <a:avLst>
              <a:gd name="adj" fmla="val 19098"/>
              <a:gd name="hf" fmla="val 105146"/>
              <a:gd name="vf" fmla="val 110557"/>
            </a:avLst>
          </a:prstGeom>
          <a:solidFill>
            <a:srgbClr val="000000"/>
          </a:solidFill>
          <a:ln w="25560">
            <a:solidFill>
              <a:srgbClr val="000000"/>
            </a:solidFill>
            <a:round/>
          </a:ln>
        </p:spPr>
        <p:style>
          <a:lnRef idx="0">
            <a:scrgbClr r="0" g="0" b="0"/>
          </a:lnRef>
          <a:fillRef idx="0">
            <a:scrgbClr r="0" g="0" b="0"/>
          </a:fillRef>
          <a:effectRef idx="0">
            <a:scrgbClr r="0" g="0" b="0"/>
          </a:effectRef>
          <a:fontRef idx="minor"/>
        </p:style>
      </p:sp>
      <p:sp>
        <p:nvSpPr>
          <p:cNvPr id="466" name="CustomShape 19"/>
          <p:cNvSpPr/>
          <p:nvPr/>
        </p:nvSpPr>
        <p:spPr>
          <a:xfrm>
            <a:off x="5852160" y="5943600"/>
            <a:ext cx="113400" cy="104400"/>
          </a:xfrm>
          <a:prstGeom prst="star5">
            <a:avLst>
              <a:gd name="adj" fmla="val 19098"/>
              <a:gd name="hf" fmla="val 105146"/>
              <a:gd name="vf" fmla="val 110557"/>
            </a:avLst>
          </a:prstGeom>
          <a:solidFill>
            <a:srgbClr val="000000"/>
          </a:solidFill>
          <a:ln w="25560">
            <a:solidFill>
              <a:srgbClr val="000000"/>
            </a:solidFill>
            <a:round/>
          </a:ln>
        </p:spPr>
        <p:style>
          <a:lnRef idx="0">
            <a:scrgbClr r="0" g="0" b="0"/>
          </a:lnRef>
          <a:fillRef idx="0">
            <a:scrgbClr r="0" g="0" b="0"/>
          </a:fillRef>
          <a:effectRef idx="0">
            <a:scrgbClr r="0" g="0" b="0"/>
          </a:effectRef>
          <a:fontRef idx="minor"/>
        </p:style>
      </p:sp>
      <p:sp>
        <p:nvSpPr>
          <p:cNvPr id="467" name="CustomShape 20"/>
          <p:cNvSpPr/>
          <p:nvPr/>
        </p:nvSpPr>
        <p:spPr>
          <a:xfrm>
            <a:off x="4518360" y="5615280"/>
            <a:ext cx="1620360" cy="216000"/>
          </a:xfrm>
          <a:prstGeom prst="rect">
            <a:avLst/>
          </a:prstGeom>
          <a:solidFill>
            <a:srgbClr val="FFFFFF"/>
          </a:solidFill>
          <a:ln w="25560">
            <a:solidFill>
              <a:srgbClr val="FFFFFF"/>
            </a:solidFill>
            <a:round/>
          </a:ln>
        </p:spPr>
        <p:style>
          <a:lnRef idx="0">
            <a:scrgbClr r="0" g="0" b="0"/>
          </a:lnRef>
          <a:fillRef idx="0">
            <a:scrgbClr r="0" g="0" b="0"/>
          </a:fillRef>
          <a:effectRef idx="0">
            <a:scrgbClr r="0" g="0" b="0"/>
          </a:effectRef>
          <a:fontRef idx="minor"/>
        </p:style>
      </p:sp>
      <p:sp>
        <p:nvSpPr>
          <p:cNvPr id="468" name="CustomShape 21"/>
          <p:cNvSpPr/>
          <p:nvPr/>
        </p:nvSpPr>
        <p:spPr>
          <a:xfrm>
            <a:off x="2900880" y="2752920"/>
            <a:ext cx="239760" cy="226080"/>
          </a:xfrm>
          <a:prstGeom prst="rect">
            <a:avLst/>
          </a:prstGeom>
          <a:solidFill>
            <a:srgbClr val="FFFFFF"/>
          </a:solidFill>
          <a:ln w="25560">
            <a:solidFill>
              <a:srgbClr val="FFFFFF"/>
            </a:solidFill>
            <a:round/>
          </a:ln>
        </p:spPr>
        <p:style>
          <a:lnRef idx="0">
            <a:scrgbClr r="0" g="0" b="0"/>
          </a:lnRef>
          <a:fillRef idx="0">
            <a:scrgbClr r="0" g="0" b="0"/>
          </a:fillRef>
          <a:effectRef idx="0">
            <a:scrgbClr r="0" g="0" b="0"/>
          </a:effectRef>
          <a:fontRef idx="minor"/>
        </p:style>
      </p:sp>
      <p:sp>
        <p:nvSpPr>
          <p:cNvPr id="469" name="CustomShape 22"/>
          <p:cNvSpPr/>
          <p:nvPr/>
        </p:nvSpPr>
        <p:spPr>
          <a:xfrm>
            <a:off x="3443760" y="2740680"/>
            <a:ext cx="546120" cy="226080"/>
          </a:xfrm>
          <a:prstGeom prst="rect">
            <a:avLst/>
          </a:prstGeom>
          <a:solidFill>
            <a:srgbClr val="FFFFFF"/>
          </a:solidFill>
          <a:ln w="25560">
            <a:solidFill>
              <a:srgbClr val="FFFFFF"/>
            </a:solidFill>
            <a:round/>
          </a:ln>
        </p:spPr>
        <p:style>
          <a:lnRef idx="0">
            <a:scrgbClr r="0" g="0" b="0"/>
          </a:lnRef>
          <a:fillRef idx="0">
            <a:scrgbClr r="0" g="0" b="0"/>
          </a:fillRef>
          <a:effectRef idx="0">
            <a:scrgbClr r="0" g="0" b="0"/>
          </a:effectRef>
          <a:fontRef idx="minor"/>
        </p:style>
      </p:sp>
      <p:sp>
        <p:nvSpPr>
          <p:cNvPr id="470" name="CustomShape 23"/>
          <p:cNvSpPr/>
          <p:nvPr/>
        </p:nvSpPr>
        <p:spPr>
          <a:xfrm>
            <a:off x="5857920" y="2736360"/>
            <a:ext cx="239760" cy="226080"/>
          </a:xfrm>
          <a:prstGeom prst="rect">
            <a:avLst/>
          </a:prstGeom>
          <a:solidFill>
            <a:srgbClr val="FFFFFF"/>
          </a:solidFill>
          <a:ln w="25560">
            <a:solidFill>
              <a:srgbClr val="FFFFFF"/>
            </a:solidFill>
            <a:round/>
          </a:ln>
        </p:spPr>
        <p:style>
          <a:lnRef idx="0">
            <a:scrgbClr r="0" g="0" b="0"/>
          </a:lnRef>
          <a:fillRef idx="0">
            <a:scrgbClr r="0" g="0" b="0"/>
          </a:fillRef>
          <a:effectRef idx="0">
            <a:scrgbClr r="0" g="0" b="0"/>
          </a:effectRef>
          <a:fontRef idx="minor"/>
        </p:style>
      </p:sp>
      <p:sp>
        <p:nvSpPr>
          <p:cNvPr id="471" name="CustomShape 24"/>
          <p:cNvSpPr/>
          <p:nvPr/>
        </p:nvSpPr>
        <p:spPr>
          <a:xfrm>
            <a:off x="5287320" y="2771280"/>
            <a:ext cx="239760" cy="226080"/>
          </a:xfrm>
          <a:prstGeom prst="rect">
            <a:avLst/>
          </a:prstGeom>
          <a:solidFill>
            <a:srgbClr val="FFFFFF"/>
          </a:solidFill>
          <a:ln w="25560">
            <a:solidFill>
              <a:srgbClr val="FFFFFF"/>
            </a:solidFill>
            <a:round/>
          </a:ln>
        </p:spPr>
        <p:style>
          <a:lnRef idx="0">
            <a:scrgbClr r="0" g="0" b="0"/>
          </a:lnRef>
          <a:fillRef idx="0">
            <a:scrgbClr r="0" g="0" b="0"/>
          </a:fillRef>
          <a:effectRef idx="0">
            <a:scrgbClr r="0" g="0" b="0"/>
          </a:effectRef>
          <a:fontRef idx="minor"/>
        </p:style>
      </p:sp>
      <p:pic>
        <p:nvPicPr>
          <p:cNvPr id="472" name="Picture 23"/>
          <p:cNvPicPr/>
          <p:nvPr/>
        </p:nvPicPr>
        <p:blipFill>
          <a:blip r:embed="rId6"/>
          <a:stretch/>
        </p:blipFill>
        <p:spPr>
          <a:xfrm>
            <a:off x="4201920" y="2728080"/>
            <a:ext cx="565920" cy="243720"/>
          </a:xfrm>
          <a:prstGeom prst="rect">
            <a:avLst/>
          </a:prstGeom>
          <a:ln>
            <a:noFill/>
          </a:ln>
        </p:spPr>
      </p:pic>
      <p:sp>
        <p:nvSpPr>
          <p:cNvPr id="473" name="CustomShape 25"/>
          <p:cNvSpPr/>
          <p:nvPr/>
        </p:nvSpPr>
        <p:spPr>
          <a:xfrm>
            <a:off x="4215600" y="2946240"/>
            <a:ext cx="294480" cy="253440"/>
          </a:xfrm>
          <a:prstGeom prst="rect">
            <a:avLst/>
          </a:prstGeom>
          <a:solidFill>
            <a:srgbClr val="FFFFFF"/>
          </a:solidFill>
          <a:ln w="25560">
            <a:solidFill>
              <a:srgbClr val="FFFFFF"/>
            </a:solidFill>
            <a:round/>
          </a:ln>
        </p:spPr>
        <p:style>
          <a:lnRef idx="0">
            <a:scrgbClr r="0" g="0" b="0"/>
          </a:lnRef>
          <a:fillRef idx="0">
            <a:scrgbClr r="0" g="0" b="0"/>
          </a:fillRef>
          <a:effectRef idx="0">
            <a:scrgbClr r="0" g="0" b="0"/>
          </a:effectRef>
          <a:fontRef idx="minor"/>
        </p:style>
      </p:sp>
      <p:pic>
        <p:nvPicPr>
          <p:cNvPr id="474" name="Picture 53"/>
          <p:cNvPicPr/>
          <p:nvPr/>
        </p:nvPicPr>
        <p:blipFill>
          <a:blip r:embed="rId3"/>
          <a:stretch/>
        </p:blipFill>
        <p:spPr>
          <a:xfrm>
            <a:off x="4626360" y="4241520"/>
            <a:ext cx="3785400" cy="1205640"/>
          </a:xfrm>
          <a:prstGeom prst="rect">
            <a:avLst/>
          </a:prstGeom>
          <a:ln>
            <a:noFill/>
          </a:ln>
        </p:spPr>
      </p:pic>
      <p:sp>
        <p:nvSpPr>
          <p:cNvPr id="475" name="CustomShape 26"/>
          <p:cNvSpPr/>
          <p:nvPr/>
        </p:nvSpPr>
        <p:spPr>
          <a:xfrm>
            <a:off x="4540680" y="3860280"/>
            <a:ext cx="3687480" cy="322560"/>
          </a:xfrm>
          <a:prstGeom prst="flowChartProcess">
            <a:avLst/>
          </a:prstGeom>
          <a:solidFill>
            <a:srgbClr val="FFFFFF"/>
          </a:solidFill>
          <a:ln w="25560">
            <a:solidFill>
              <a:srgbClr val="FFFFFF"/>
            </a:solidFill>
            <a:round/>
          </a:ln>
        </p:spPr>
        <p:style>
          <a:lnRef idx="0">
            <a:scrgbClr r="0" g="0" b="0"/>
          </a:lnRef>
          <a:fillRef idx="0">
            <a:scrgbClr r="0" g="0" b="0"/>
          </a:fillRef>
          <a:effectRef idx="0">
            <a:scrgbClr r="0" g="0" b="0"/>
          </a:effectRef>
          <a:fontRef idx="minor"/>
        </p:style>
      </p:sp>
      <p:sp>
        <p:nvSpPr>
          <p:cNvPr id="476" name="CustomShape 27"/>
          <p:cNvSpPr/>
          <p:nvPr/>
        </p:nvSpPr>
        <p:spPr>
          <a:xfrm>
            <a:off x="4626360" y="4457520"/>
            <a:ext cx="3685320" cy="304200"/>
          </a:xfrm>
          <a:prstGeom prst="rect">
            <a:avLst/>
          </a:prstGeom>
          <a:solidFill>
            <a:srgbClr val="FFFFFF"/>
          </a:solidFill>
          <a:ln w="25560">
            <a:solidFill>
              <a:srgbClr val="FFFFFF"/>
            </a:solidFill>
            <a:round/>
          </a:ln>
        </p:spPr>
        <p:style>
          <a:lnRef idx="0">
            <a:scrgbClr r="0" g="0" b="0"/>
          </a:lnRef>
          <a:fillRef idx="0">
            <a:scrgbClr r="0" g="0" b="0"/>
          </a:fillRef>
          <a:effectRef idx="0">
            <a:scrgbClr r="0" g="0" b="0"/>
          </a:effectRef>
          <a:fontRef idx="minor"/>
        </p:style>
      </p:sp>
      <p:pic>
        <p:nvPicPr>
          <p:cNvPr id="477" name="Picture 50"/>
          <p:cNvPicPr/>
          <p:nvPr/>
        </p:nvPicPr>
        <p:blipFill>
          <a:blip r:embed="rId7"/>
          <a:stretch/>
        </p:blipFill>
        <p:spPr>
          <a:xfrm>
            <a:off x="5283720" y="3110760"/>
            <a:ext cx="2613240" cy="1614240"/>
          </a:xfrm>
          <a:prstGeom prst="rect">
            <a:avLst/>
          </a:prstGeom>
          <a:ln>
            <a:noFill/>
          </a:ln>
        </p:spPr>
      </p:pic>
      <p:sp>
        <p:nvSpPr>
          <p:cNvPr id="478" name="CustomShape 28"/>
          <p:cNvSpPr/>
          <p:nvPr/>
        </p:nvSpPr>
        <p:spPr>
          <a:xfrm>
            <a:off x="6475680" y="3389400"/>
            <a:ext cx="1377720" cy="470160"/>
          </a:xfrm>
          <a:prstGeom prst="rect">
            <a:avLst/>
          </a:prstGeom>
          <a:solidFill>
            <a:srgbClr val="FFFFFF"/>
          </a:solidFill>
          <a:ln w="25560">
            <a:solidFill>
              <a:srgbClr val="FFFFFF"/>
            </a:solidFill>
            <a:round/>
          </a:ln>
        </p:spPr>
        <p:style>
          <a:lnRef idx="0">
            <a:scrgbClr r="0" g="0" b="0"/>
          </a:lnRef>
          <a:fillRef idx="0">
            <a:scrgbClr r="0" g="0" b="0"/>
          </a:fillRef>
          <a:effectRef idx="0">
            <a:scrgbClr r="0" g="0" b="0"/>
          </a:effectRef>
          <a:fontRef idx="minor"/>
        </p:style>
      </p:sp>
      <p:pic>
        <p:nvPicPr>
          <p:cNvPr id="479" name="Picture 43"/>
          <p:cNvPicPr/>
          <p:nvPr/>
        </p:nvPicPr>
        <p:blipFill>
          <a:blip r:embed="rId8"/>
          <a:stretch/>
        </p:blipFill>
        <p:spPr>
          <a:xfrm>
            <a:off x="6545880" y="3260160"/>
            <a:ext cx="618480" cy="599400"/>
          </a:xfrm>
          <a:prstGeom prst="rect">
            <a:avLst/>
          </a:prstGeom>
          <a:ln>
            <a:noFill/>
          </a:ln>
        </p:spPr>
      </p:pic>
      <p:sp>
        <p:nvSpPr>
          <p:cNvPr id="480" name="CustomShape 29"/>
          <p:cNvSpPr/>
          <p:nvPr/>
        </p:nvSpPr>
        <p:spPr>
          <a:xfrm>
            <a:off x="4625640" y="4759920"/>
            <a:ext cx="226440" cy="151560"/>
          </a:xfrm>
          <a:prstGeom prst="flowChartProcess">
            <a:avLst/>
          </a:prstGeom>
          <a:solidFill>
            <a:srgbClr val="FF0000"/>
          </a:solidFill>
          <a:ln w="25560">
            <a:solidFill>
              <a:srgbClr val="000000"/>
            </a:solidFill>
            <a:round/>
          </a:ln>
        </p:spPr>
        <p:style>
          <a:lnRef idx="0">
            <a:scrgbClr r="0" g="0" b="0"/>
          </a:lnRef>
          <a:fillRef idx="0">
            <a:scrgbClr r="0" g="0" b="0"/>
          </a:fillRef>
          <a:effectRef idx="0">
            <a:scrgbClr r="0" g="0" b="0"/>
          </a:effectRef>
          <a:fontRef idx="minor"/>
        </p:style>
      </p:sp>
      <p:pic>
        <p:nvPicPr>
          <p:cNvPr id="481" name="Picture 45"/>
          <p:cNvPicPr/>
          <p:nvPr/>
        </p:nvPicPr>
        <p:blipFill>
          <a:blip r:embed="rId9"/>
          <a:stretch/>
        </p:blipFill>
        <p:spPr>
          <a:xfrm>
            <a:off x="6987600" y="4740840"/>
            <a:ext cx="243720" cy="170640"/>
          </a:xfrm>
          <a:prstGeom prst="rect">
            <a:avLst/>
          </a:prstGeom>
          <a:ln>
            <a:noFill/>
          </a:ln>
        </p:spPr>
      </p:pic>
      <p:pic>
        <p:nvPicPr>
          <p:cNvPr id="482" name="Picture 46"/>
          <p:cNvPicPr/>
          <p:nvPr/>
        </p:nvPicPr>
        <p:blipFill>
          <a:blip r:embed="rId9"/>
          <a:stretch/>
        </p:blipFill>
        <p:spPr>
          <a:xfrm>
            <a:off x="5340600" y="4740840"/>
            <a:ext cx="243720" cy="170640"/>
          </a:xfrm>
          <a:prstGeom prst="rect">
            <a:avLst/>
          </a:prstGeom>
          <a:ln>
            <a:noFill/>
          </a:ln>
        </p:spPr>
      </p:pic>
      <p:pic>
        <p:nvPicPr>
          <p:cNvPr id="483" name="Picture 47"/>
          <p:cNvPicPr/>
          <p:nvPr/>
        </p:nvPicPr>
        <p:blipFill>
          <a:blip r:embed="rId9"/>
          <a:stretch/>
        </p:blipFill>
        <p:spPr>
          <a:xfrm>
            <a:off x="7806960" y="4743720"/>
            <a:ext cx="243720" cy="170640"/>
          </a:xfrm>
          <a:prstGeom prst="rect">
            <a:avLst/>
          </a:prstGeom>
          <a:ln>
            <a:noFill/>
          </a:ln>
        </p:spPr>
      </p:pic>
      <p:pic>
        <p:nvPicPr>
          <p:cNvPr id="484" name="Picture 48"/>
          <p:cNvPicPr/>
          <p:nvPr/>
        </p:nvPicPr>
        <p:blipFill>
          <a:blip r:embed="rId9"/>
          <a:stretch/>
        </p:blipFill>
        <p:spPr>
          <a:xfrm>
            <a:off x="6126480" y="4744440"/>
            <a:ext cx="243720" cy="170640"/>
          </a:xfrm>
          <a:prstGeom prst="rect">
            <a:avLst/>
          </a:prstGeom>
          <a:ln>
            <a:noFill/>
          </a:ln>
        </p:spPr>
      </p:pic>
      <p:sp>
        <p:nvSpPr>
          <p:cNvPr id="485" name="CustomShape 30"/>
          <p:cNvSpPr/>
          <p:nvPr/>
        </p:nvSpPr>
        <p:spPr>
          <a:xfrm>
            <a:off x="5777640" y="3678120"/>
            <a:ext cx="360" cy="442080"/>
          </a:xfrm>
          <a:custGeom>
            <a:avLst/>
            <a:gdLst/>
            <a:ahLst/>
            <a:cxnLst/>
            <a:rect l="l" t="t" r="r" b="b"/>
            <a:pathLst>
              <a:path w="21600" h="21600">
                <a:moveTo>
                  <a:pt x="0" y="0"/>
                </a:moveTo>
                <a:lnTo>
                  <a:pt x="21600" y="21600"/>
                </a:lnTo>
              </a:path>
            </a:pathLst>
          </a:custGeom>
          <a:noFill/>
          <a:ln w="57240">
            <a:solidFill>
              <a:srgbClr val="000000"/>
            </a:solidFill>
            <a:round/>
            <a:tailEnd type="arrow" w="med" len="med"/>
          </a:ln>
        </p:spPr>
        <p:style>
          <a:lnRef idx="0">
            <a:scrgbClr r="0" g="0" b="0"/>
          </a:lnRef>
          <a:fillRef idx="0">
            <a:scrgbClr r="0" g="0" b="0"/>
          </a:fillRef>
          <a:effectRef idx="0">
            <a:scrgbClr r="0" g="0" b="0"/>
          </a:effectRef>
          <a:fontRef idx="minor"/>
        </p:style>
      </p:sp>
      <p:sp>
        <p:nvSpPr>
          <p:cNvPr id="486" name="CustomShape 31"/>
          <p:cNvSpPr/>
          <p:nvPr/>
        </p:nvSpPr>
        <p:spPr>
          <a:xfrm>
            <a:off x="2599560" y="3716640"/>
            <a:ext cx="360" cy="442080"/>
          </a:xfrm>
          <a:custGeom>
            <a:avLst/>
            <a:gdLst/>
            <a:ahLst/>
            <a:cxnLst/>
            <a:rect l="l" t="t" r="r" b="b"/>
            <a:pathLst>
              <a:path w="21600" h="21600">
                <a:moveTo>
                  <a:pt x="0" y="0"/>
                </a:moveTo>
                <a:lnTo>
                  <a:pt x="21600" y="21600"/>
                </a:lnTo>
              </a:path>
            </a:pathLst>
          </a:custGeom>
          <a:noFill/>
          <a:ln w="57240">
            <a:solidFill>
              <a:srgbClr val="000000"/>
            </a:solidFill>
            <a:round/>
            <a:tailEnd type="arrow" w="med" len="med"/>
          </a:ln>
        </p:spPr>
        <p:style>
          <a:lnRef idx="0">
            <a:scrgbClr r="0" g="0" b="0"/>
          </a:lnRef>
          <a:fillRef idx="0">
            <a:scrgbClr r="0" g="0" b="0"/>
          </a:fillRef>
          <a:effectRef idx="0">
            <a:scrgbClr r="0" g="0" b="0"/>
          </a:effectRef>
          <a:fontRef idx="minor"/>
        </p:style>
      </p:sp>
      <p:sp>
        <p:nvSpPr>
          <p:cNvPr id="487" name="CustomShape 32"/>
          <p:cNvSpPr/>
          <p:nvPr/>
        </p:nvSpPr>
        <p:spPr>
          <a:xfrm>
            <a:off x="-20880" y="2269800"/>
            <a:ext cx="3567600" cy="820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600" b="0" strike="noStrike" spc="-1">
                <a:solidFill>
                  <a:srgbClr val="1F497D"/>
                </a:solidFill>
                <a:uFill>
                  <a:solidFill>
                    <a:srgbClr val="FFFFFF"/>
                  </a:solidFill>
                </a:uFill>
                <a:latin typeface="Arial"/>
                <a:ea typeface="DejaVu Sans"/>
              </a:rPr>
              <a:t>Remove off-target, common variants, and variants not in known disease causing genes</a:t>
            </a:r>
            <a:endParaRPr lang="en-US" sz="1800" b="0" strike="noStrike" spc="-1">
              <a:solidFill>
                <a:srgbClr val="000000"/>
              </a:solidFill>
              <a:uFill>
                <a:solidFill>
                  <a:srgbClr val="FFFFFF"/>
                </a:solidFill>
              </a:uFill>
              <a:latin typeface="Arial"/>
            </a:endParaRPr>
          </a:p>
        </p:txBody>
      </p:sp>
      <p:sp>
        <p:nvSpPr>
          <p:cNvPr id="488" name="CustomShape 33"/>
          <p:cNvSpPr/>
          <p:nvPr/>
        </p:nvSpPr>
        <p:spPr>
          <a:xfrm>
            <a:off x="4215600" y="5195160"/>
            <a:ext cx="360" cy="442080"/>
          </a:xfrm>
          <a:custGeom>
            <a:avLst/>
            <a:gdLst/>
            <a:ahLst/>
            <a:cxnLst/>
            <a:rect l="l" t="t" r="r" b="b"/>
            <a:pathLst>
              <a:path w="21600" h="21600">
                <a:moveTo>
                  <a:pt x="0" y="0"/>
                </a:moveTo>
                <a:lnTo>
                  <a:pt x="21600" y="21600"/>
                </a:lnTo>
              </a:path>
            </a:pathLst>
          </a:custGeom>
          <a:noFill/>
          <a:ln w="57240">
            <a:solidFill>
              <a:srgbClr val="000000"/>
            </a:solidFill>
            <a:round/>
            <a:tailEnd type="arrow" w="med" len="med"/>
          </a:ln>
        </p:spPr>
        <p:style>
          <a:lnRef idx="0">
            <a:scrgbClr r="0" g="0" b="0"/>
          </a:lnRef>
          <a:fillRef idx="0">
            <a:scrgbClr r="0" g="0" b="0"/>
          </a:fillRef>
          <a:effectRef idx="0">
            <a:scrgbClr r="0" g="0" b="0"/>
          </a:effectRef>
          <a:fontRef idx="minor"/>
        </p:style>
      </p:sp>
      <p:sp>
        <p:nvSpPr>
          <p:cNvPr id="489" name="CustomShape 34"/>
          <p:cNvSpPr/>
          <p:nvPr/>
        </p:nvSpPr>
        <p:spPr>
          <a:xfrm>
            <a:off x="3034440" y="5199840"/>
            <a:ext cx="2471400" cy="360"/>
          </a:xfrm>
          <a:custGeom>
            <a:avLst/>
            <a:gdLst/>
            <a:ahLst/>
            <a:cxnLst/>
            <a:rect l="l" t="t" r="r" b="b"/>
            <a:pathLst>
              <a:path w="21600" h="21600">
                <a:moveTo>
                  <a:pt x="0" y="0"/>
                </a:moveTo>
                <a:lnTo>
                  <a:pt x="21600" y="21600"/>
                </a:lnTo>
              </a:path>
            </a:pathLst>
          </a:custGeom>
          <a:noFill/>
          <a:ln w="57240">
            <a:solidFill>
              <a:srgbClr val="000000"/>
            </a:solidFill>
            <a:round/>
          </a:ln>
        </p:spPr>
        <p:style>
          <a:lnRef idx="0">
            <a:scrgbClr r="0" g="0" b="0"/>
          </a:lnRef>
          <a:fillRef idx="0">
            <a:scrgbClr r="0" g="0" b="0"/>
          </a:fillRef>
          <a:effectRef idx="0">
            <a:scrgbClr r="0" g="0" b="0"/>
          </a:effectRef>
          <a:fontRef idx="minor"/>
        </p:style>
      </p:sp>
      <p:sp>
        <p:nvSpPr>
          <p:cNvPr id="490" name="CustomShape 35"/>
          <p:cNvSpPr/>
          <p:nvPr/>
        </p:nvSpPr>
        <p:spPr>
          <a:xfrm flipV="1">
            <a:off x="3034440" y="4951800"/>
            <a:ext cx="360" cy="273960"/>
          </a:xfrm>
          <a:custGeom>
            <a:avLst/>
            <a:gdLst/>
            <a:ahLst/>
            <a:cxnLst/>
            <a:rect l="l" t="t" r="r" b="b"/>
            <a:pathLst>
              <a:path w="21600" h="21600">
                <a:moveTo>
                  <a:pt x="0" y="0"/>
                </a:moveTo>
                <a:lnTo>
                  <a:pt x="21600" y="21600"/>
                </a:lnTo>
              </a:path>
            </a:pathLst>
          </a:custGeom>
          <a:noFill/>
          <a:ln w="57240">
            <a:solidFill>
              <a:srgbClr val="000000"/>
            </a:solidFill>
            <a:round/>
          </a:ln>
        </p:spPr>
        <p:style>
          <a:lnRef idx="0">
            <a:scrgbClr r="0" g="0" b="0"/>
          </a:lnRef>
          <a:fillRef idx="0">
            <a:scrgbClr r="0" g="0" b="0"/>
          </a:fillRef>
          <a:effectRef idx="0">
            <a:scrgbClr r="0" g="0" b="0"/>
          </a:effectRef>
          <a:fontRef idx="minor"/>
        </p:style>
      </p:sp>
      <p:sp>
        <p:nvSpPr>
          <p:cNvPr id="491" name="CustomShape 36"/>
          <p:cNvSpPr/>
          <p:nvPr/>
        </p:nvSpPr>
        <p:spPr>
          <a:xfrm flipV="1">
            <a:off x="5491080" y="4951800"/>
            <a:ext cx="360" cy="273960"/>
          </a:xfrm>
          <a:custGeom>
            <a:avLst/>
            <a:gdLst/>
            <a:ahLst/>
            <a:cxnLst/>
            <a:rect l="l" t="t" r="r" b="b"/>
            <a:pathLst>
              <a:path w="21600" h="21600">
                <a:moveTo>
                  <a:pt x="0" y="0"/>
                </a:moveTo>
                <a:lnTo>
                  <a:pt x="21600" y="21600"/>
                </a:lnTo>
              </a:path>
            </a:pathLst>
          </a:custGeom>
          <a:noFill/>
          <a:ln w="57240">
            <a:solidFill>
              <a:srgbClr val="000000"/>
            </a:solidFill>
            <a:round/>
          </a:ln>
        </p:spPr>
        <p:style>
          <a:lnRef idx="0">
            <a:scrgbClr r="0" g="0" b="0"/>
          </a:lnRef>
          <a:fillRef idx="0">
            <a:scrgbClr r="0" g="0" b="0"/>
          </a:fillRef>
          <a:effectRef idx="0">
            <a:scrgbClr r="0" g="0" b="0"/>
          </a:effectRef>
          <a:fontRef idx="minor"/>
        </p:style>
      </p:sp>
      <p:sp>
        <p:nvSpPr>
          <p:cNvPr id="492" name="CustomShape 37"/>
          <p:cNvSpPr/>
          <p:nvPr/>
        </p:nvSpPr>
        <p:spPr>
          <a:xfrm>
            <a:off x="-82287" y="6249709"/>
            <a:ext cx="359136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1" u="sng" strike="noStrike" spc="-1" dirty="0">
                <a:solidFill>
                  <a:srgbClr val="0000FF"/>
                </a:solidFill>
                <a:uFill>
                  <a:solidFill>
                    <a:srgbClr val="FFFFFF"/>
                  </a:solidFill>
                </a:uFill>
                <a:latin typeface="Calibri"/>
                <a:ea typeface="DejaVu Sans"/>
                <a:hlinkClick r:id="rId10"/>
              </a:rPr>
              <a:t>http://compbio.charite.de/PhenIX/ </a:t>
            </a:r>
            <a:endParaRPr lang="en-US" sz="1800" b="0" strike="noStrike" spc="-1" dirty="0">
              <a:solidFill>
                <a:srgbClr val="000000"/>
              </a:solidFill>
              <a:uFill>
                <a:solidFill>
                  <a:srgbClr val="FFFFFF"/>
                </a:solidFill>
              </a:uFill>
              <a:latin typeface="Arial"/>
            </a:endParaRPr>
          </a:p>
        </p:txBody>
      </p:sp>
      <p:pic>
        <p:nvPicPr>
          <p:cNvPr id="493" name="Picture 33"/>
          <p:cNvPicPr/>
          <p:nvPr/>
        </p:nvPicPr>
        <p:blipFill>
          <a:blip r:embed="rId11"/>
          <a:stretch/>
        </p:blipFill>
        <p:spPr>
          <a:xfrm>
            <a:off x="39600" y="51840"/>
            <a:ext cx="2860560" cy="1043280"/>
          </a:xfrm>
          <a:prstGeom prst="rect">
            <a:avLst/>
          </a:prstGeom>
          <a:ln>
            <a:noFill/>
          </a:ln>
        </p:spPr>
      </p:pic>
      <p:sp>
        <p:nvSpPr>
          <p:cNvPr id="494" name="CustomShape 38"/>
          <p:cNvSpPr/>
          <p:nvPr/>
        </p:nvSpPr>
        <p:spPr>
          <a:xfrm>
            <a:off x="7366320" y="2223720"/>
            <a:ext cx="1903680" cy="1735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1" strike="noStrike" spc="-1">
                <a:solidFill>
                  <a:srgbClr val="8064A2"/>
                </a:solidFill>
                <a:uFill>
                  <a:solidFill>
                    <a:srgbClr val="FFFFFF"/>
                  </a:solidFill>
                </a:uFill>
                <a:latin typeface="Calibri"/>
                <a:ea typeface="DejaVu Sans"/>
              </a:rPr>
              <a:t>Compare phenotype profiles from:</a:t>
            </a:r>
            <a:endParaRPr lang="en-US" sz="1800" b="0" strike="noStrike" spc="-1">
              <a:solidFill>
                <a:srgbClr val="000000"/>
              </a:solidFill>
              <a:uFill>
                <a:solidFill>
                  <a:srgbClr val="FFFFFF"/>
                </a:solidFill>
              </a:uFill>
              <a:latin typeface="Arial"/>
            </a:endParaRPr>
          </a:p>
          <a:p>
            <a:pPr>
              <a:lnSpc>
                <a:spcPct val="100000"/>
              </a:lnSpc>
            </a:pPr>
            <a:r>
              <a:rPr lang="en-US" sz="1800" b="1" strike="noStrike" spc="-1">
                <a:solidFill>
                  <a:srgbClr val="8064A2"/>
                </a:solidFill>
                <a:uFill>
                  <a:solidFill>
                    <a:srgbClr val="FFFFFF"/>
                  </a:solidFill>
                </a:uFill>
                <a:latin typeface="Calibri"/>
                <a:ea typeface="DejaVu Sans"/>
              </a:rPr>
              <a:t>Clinvar, OMIM, Orphanet</a:t>
            </a:r>
            <a:endParaRPr lang="en-US" sz="1800" b="0" strike="noStrike" spc="-1">
              <a:solidFill>
                <a:srgbClr val="000000"/>
              </a:solidFill>
              <a:uFill>
                <a:solidFill>
                  <a:srgbClr val="FFFFFF"/>
                </a:solidFill>
              </a:uFill>
              <a:latin typeface="Arial"/>
            </a:endParaRPr>
          </a:p>
          <a:p>
            <a:pPr>
              <a:lnSpc>
                <a:spcPct val="100000"/>
              </a:lnSpc>
            </a:pPr>
            <a:endParaRPr lang="en-US" sz="1800" b="0" strike="noStrike" spc="-1">
              <a:solidFill>
                <a:srgbClr val="000000"/>
              </a:solidFill>
              <a:uFill>
                <a:solidFill>
                  <a:srgbClr val="FFFFFF"/>
                </a:solidFill>
              </a:uFill>
              <a:latin typeface="Arial"/>
            </a:endParaRPr>
          </a:p>
        </p:txBody>
      </p:sp>
      <p:sp>
        <p:nvSpPr>
          <p:cNvPr id="495" name="CustomShape 39"/>
          <p:cNvSpPr/>
          <p:nvPr/>
        </p:nvSpPr>
        <p:spPr>
          <a:xfrm>
            <a:off x="5086080" y="6435000"/>
            <a:ext cx="4559760" cy="303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400" b="0" strike="noStrike" spc="-1">
                <a:solidFill>
                  <a:srgbClr val="000000"/>
                </a:solidFill>
                <a:uFill>
                  <a:solidFill>
                    <a:srgbClr val="FFFFFF"/>
                  </a:solidFill>
                </a:uFill>
                <a:latin typeface="Calibri"/>
                <a:ea typeface="DejaVu Sans"/>
              </a:rPr>
              <a:t>Zemojtel et al. Sci Transl Med. 2014. 6(252):252ra123 </a:t>
            </a:r>
            <a:endParaRPr lang="en-US" sz="1800" b="0" strike="noStrike" spc="-1">
              <a:solidFill>
                <a:srgbClr val="000000"/>
              </a:solidFill>
              <a:uFill>
                <a:solidFill>
                  <a:srgbClr val="FFFFFF"/>
                </a:solidFill>
              </a:uFill>
              <a:latin typeface="Arial"/>
            </a:endParaRPr>
          </a:p>
        </p:txBody>
      </p:sp>
      <p:sp>
        <p:nvSpPr>
          <p:cNvPr id="496" name="CustomShape 40"/>
          <p:cNvSpPr/>
          <p:nvPr/>
        </p:nvSpPr>
        <p:spPr>
          <a:xfrm>
            <a:off x="5933880" y="6211440"/>
            <a:ext cx="3183120" cy="3333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600" b="0" strike="noStrike" spc="-1">
                <a:solidFill>
                  <a:srgbClr val="808080"/>
                </a:solidFill>
                <a:uFill>
                  <a:solidFill>
                    <a:srgbClr val="FFFFFF"/>
                  </a:solidFill>
                </a:uFill>
                <a:latin typeface="Calibri"/>
                <a:ea typeface="DejaVu Sans"/>
              </a:rPr>
              <a:t>Credit: Damian Smedley &amp; Will Bone</a:t>
            </a:r>
            <a:endParaRPr lang="en-US" sz="1800" b="0" strike="noStrike" spc="-1">
              <a:solidFill>
                <a:srgbClr val="000000"/>
              </a:solidFill>
              <a:uFill>
                <a:solidFill>
                  <a:srgbClr val="FFFFFF"/>
                </a:solidFill>
              </a:uFill>
              <a:latin typeface="Aria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 name="CustomShape 1"/>
          <p:cNvSpPr/>
          <p:nvPr/>
        </p:nvSpPr>
        <p:spPr>
          <a:xfrm>
            <a:off x="457200" y="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r>
              <a:rPr lang="en-US" sz="4400" b="1" i="1" strike="noStrike" spc="-1">
                <a:solidFill>
                  <a:srgbClr val="1F497D"/>
                </a:solidFill>
                <a:uFill>
                  <a:solidFill>
                    <a:srgbClr val="FFFFFF"/>
                  </a:solidFill>
                </a:uFill>
                <a:latin typeface="Calibri"/>
              </a:rPr>
              <a:t>genus–differentia</a:t>
            </a:r>
            <a:r>
              <a:rPr lang="en-US" sz="4400" b="1" strike="noStrike" spc="-1">
                <a:solidFill>
                  <a:srgbClr val="1F497D"/>
                </a:solidFill>
                <a:uFill>
                  <a:solidFill>
                    <a:srgbClr val="FFFFFF"/>
                  </a:solidFill>
                </a:uFill>
                <a:latin typeface="Calibri"/>
              </a:rPr>
              <a:t> definitions </a:t>
            </a:r>
            <a:endParaRPr lang="en-US" sz="1800" b="0" strike="noStrike" spc="-1">
              <a:solidFill>
                <a:srgbClr val="000000"/>
              </a:solidFill>
              <a:uFill>
                <a:solidFill>
                  <a:srgbClr val="FFFFFF"/>
                </a:solidFill>
              </a:uFill>
              <a:latin typeface="Arial"/>
            </a:endParaRPr>
          </a:p>
          <a:p>
            <a:pPr algn="ctr">
              <a:lnSpc>
                <a:spcPct val="100000"/>
              </a:lnSpc>
            </a:pPr>
            <a:r>
              <a:rPr lang="en-US" sz="4400" b="1" strike="noStrike" spc="-1">
                <a:solidFill>
                  <a:srgbClr val="1F497D"/>
                </a:solidFill>
                <a:uFill>
                  <a:solidFill>
                    <a:srgbClr val="FFFFFF"/>
                  </a:solidFill>
                </a:uFill>
                <a:latin typeface="Calibri"/>
              </a:rPr>
              <a:t>are one way to specify ontologies</a:t>
            </a:r>
            <a:endParaRPr lang="en-US" sz="1800" b="0" strike="noStrike" spc="-1">
              <a:solidFill>
                <a:srgbClr val="000000"/>
              </a:solidFill>
              <a:uFill>
                <a:solidFill>
                  <a:srgbClr val="FFFFFF"/>
                </a:solidFill>
              </a:uFill>
              <a:latin typeface="Arial"/>
            </a:endParaRPr>
          </a:p>
        </p:txBody>
      </p:sp>
      <p:sp>
        <p:nvSpPr>
          <p:cNvPr id="257"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439"/>
              </a:spcBef>
            </a:pPr>
            <a:r>
              <a:rPr lang="en-US" sz="2200" b="0" strike="noStrike" spc="-1">
                <a:solidFill>
                  <a:srgbClr val="000000"/>
                </a:solidFill>
                <a:uFill>
                  <a:solidFill>
                    <a:srgbClr val="FFFFFF"/>
                  </a:solidFill>
                </a:uFill>
                <a:latin typeface="Calibri"/>
              </a:rPr>
              <a:t>A type of </a:t>
            </a:r>
            <a:r>
              <a:rPr lang="en-US" sz="2200" b="0" i="1" strike="noStrike" spc="-1">
                <a:solidFill>
                  <a:srgbClr val="000000"/>
                </a:solidFill>
                <a:uFill>
                  <a:solidFill>
                    <a:srgbClr val="FFFFFF"/>
                  </a:solidFill>
                </a:uFill>
                <a:latin typeface="Calibri"/>
              </a:rPr>
              <a:t>intensional</a:t>
            </a:r>
            <a:r>
              <a:rPr lang="en-US" sz="2200" b="0" strike="noStrike" spc="-1">
                <a:solidFill>
                  <a:srgbClr val="000000"/>
                </a:solidFill>
                <a:uFill>
                  <a:solidFill>
                    <a:srgbClr val="FFFFFF"/>
                  </a:solidFill>
                </a:uFill>
                <a:latin typeface="Calibri"/>
              </a:rPr>
              <a:t> definition - where necessary and sufficient conditions are specified - composed of two parts:</a:t>
            </a:r>
            <a:endParaRPr lang="en-US" sz="1800" b="0" strike="noStrike" spc="-1">
              <a:solidFill>
                <a:srgbClr val="000000"/>
              </a:solidFill>
              <a:uFill>
                <a:solidFill>
                  <a:srgbClr val="FFFFFF"/>
                </a:solidFill>
              </a:uFill>
              <a:latin typeface="Arial"/>
            </a:endParaRPr>
          </a:p>
          <a:p>
            <a:pPr>
              <a:lnSpc>
                <a:spcPct val="100000"/>
              </a:lnSpc>
              <a:spcBef>
                <a:spcPts val="439"/>
              </a:spcBef>
            </a:pPr>
            <a:endParaRPr lang="en-US" sz="1800" b="0" strike="noStrike" spc="-1">
              <a:solidFill>
                <a:srgbClr val="000000"/>
              </a:solidFill>
              <a:uFill>
                <a:solidFill>
                  <a:srgbClr val="FFFFFF"/>
                </a:solidFill>
              </a:uFill>
              <a:latin typeface="Arial"/>
            </a:endParaRPr>
          </a:p>
          <a:p>
            <a:pPr>
              <a:lnSpc>
                <a:spcPct val="100000"/>
              </a:lnSpc>
              <a:spcBef>
                <a:spcPts val="439"/>
              </a:spcBef>
            </a:pPr>
            <a:r>
              <a:rPr lang="en-US" sz="2200" b="1" u="sng" strike="noStrike" spc="-1">
                <a:solidFill>
                  <a:srgbClr val="000000"/>
                </a:solidFill>
                <a:uFill>
                  <a:solidFill>
                    <a:srgbClr val="FFFFFF"/>
                  </a:solidFill>
                </a:uFill>
                <a:latin typeface="Calibri"/>
              </a:rPr>
              <a:t>genus</a:t>
            </a:r>
            <a:r>
              <a:rPr lang="en-US" sz="2200" b="0" strike="noStrike" spc="-1">
                <a:solidFill>
                  <a:srgbClr val="000000"/>
                </a:solidFill>
                <a:uFill>
                  <a:solidFill>
                    <a:srgbClr val="FFFFFF"/>
                  </a:solidFill>
                </a:uFill>
                <a:latin typeface="Calibri"/>
              </a:rPr>
              <a:t>: Serves as the basis for a new definition; all definitions with the same genus are considered members of that genus.</a:t>
            </a:r>
            <a:endParaRPr lang="en-US" sz="1800" b="0" strike="noStrike" spc="-1">
              <a:solidFill>
                <a:srgbClr val="000000"/>
              </a:solidFill>
              <a:uFill>
                <a:solidFill>
                  <a:srgbClr val="FFFFFF"/>
                </a:solidFill>
              </a:uFill>
              <a:latin typeface="Arial"/>
            </a:endParaRPr>
          </a:p>
          <a:p>
            <a:pPr>
              <a:lnSpc>
                <a:spcPct val="100000"/>
              </a:lnSpc>
              <a:spcBef>
                <a:spcPts val="439"/>
              </a:spcBef>
            </a:pPr>
            <a:endParaRPr lang="en-US" sz="1800" b="0" strike="noStrike" spc="-1">
              <a:solidFill>
                <a:srgbClr val="000000"/>
              </a:solidFill>
              <a:uFill>
                <a:solidFill>
                  <a:srgbClr val="FFFFFF"/>
                </a:solidFill>
              </a:uFill>
              <a:latin typeface="Arial"/>
            </a:endParaRPr>
          </a:p>
          <a:p>
            <a:pPr>
              <a:lnSpc>
                <a:spcPct val="100000"/>
              </a:lnSpc>
              <a:spcBef>
                <a:spcPts val="439"/>
              </a:spcBef>
            </a:pPr>
            <a:r>
              <a:rPr lang="en-US" sz="2200" b="1" u="sng" strike="noStrike" spc="-1">
                <a:solidFill>
                  <a:srgbClr val="C0504D"/>
                </a:solidFill>
                <a:uFill>
                  <a:solidFill>
                    <a:srgbClr val="FFFFFF"/>
                  </a:solidFill>
                </a:uFill>
                <a:latin typeface="Calibri"/>
              </a:rPr>
              <a:t>differentia</a:t>
            </a:r>
            <a:r>
              <a:rPr lang="en-US" sz="2200" b="0" strike="noStrike" spc="-1">
                <a:solidFill>
                  <a:srgbClr val="000000"/>
                </a:solidFill>
                <a:uFill>
                  <a:solidFill>
                    <a:srgbClr val="FFFFFF"/>
                  </a:solidFill>
                </a:uFill>
                <a:latin typeface="Calibri"/>
              </a:rPr>
              <a:t>: The portion of the definition that is not provided by the genus.</a:t>
            </a:r>
            <a:endParaRPr lang="en-US" sz="1800" b="0" strike="noStrike" spc="-1">
              <a:solidFill>
                <a:srgbClr val="000000"/>
              </a:solidFill>
              <a:uFill>
                <a:solidFill>
                  <a:srgbClr val="FFFFFF"/>
                </a:solidFill>
              </a:uFill>
              <a:latin typeface="Arial"/>
            </a:endParaRPr>
          </a:p>
          <a:p>
            <a:pPr>
              <a:lnSpc>
                <a:spcPct val="100000"/>
              </a:lnSpc>
              <a:spcBef>
                <a:spcPts val="439"/>
              </a:spcBef>
            </a:pPr>
            <a:endParaRPr lang="en-US" sz="1800" b="0" strike="noStrike" spc="-1">
              <a:solidFill>
                <a:srgbClr val="000000"/>
              </a:solidFill>
              <a:uFill>
                <a:solidFill>
                  <a:srgbClr val="FFFFFF"/>
                </a:solidFill>
              </a:uFill>
              <a:latin typeface="Arial"/>
            </a:endParaRPr>
          </a:p>
          <a:p>
            <a:pPr>
              <a:lnSpc>
                <a:spcPct val="100000"/>
              </a:lnSpc>
              <a:spcBef>
                <a:spcPts val="439"/>
              </a:spcBef>
            </a:pPr>
            <a:r>
              <a:rPr lang="en-US" sz="2200" b="0" strike="noStrike" spc="-1">
                <a:solidFill>
                  <a:srgbClr val="000000"/>
                </a:solidFill>
                <a:uFill>
                  <a:solidFill>
                    <a:srgbClr val="FFFFFF"/>
                  </a:solidFill>
                </a:uFill>
                <a:latin typeface="Calibri"/>
              </a:rPr>
              <a:t>a </a:t>
            </a:r>
            <a:r>
              <a:rPr lang="en-US" sz="2200" b="1" strike="noStrike" spc="-1">
                <a:solidFill>
                  <a:srgbClr val="000000"/>
                </a:solidFill>
                <a:uFill>
                  <a:solidFill>
                    <a:srgbClr val="FFFFFF"/>
                  </a:solidFill>
                </a:uFill>
                <a:latin typeface="Calibri"/>
              </a:rPr>
              <a:t>rhombus</a:t>
            </a:r>
            <a:r>
              <a:rPr lang="en-US" sz="2200" b="0" strike="noStrike" spc="-1">
                <a:solidFill>
                  <a:srgbClr val="000000"/>
                </a:solidFill>
                <a:uFill>
                  <a:solidFill>
                    <a:srgbClr val="FFFFFF"/>
                  </a:solidFill>
                </a:uFill>
                <a:latin typeface="Calibri"/>
              </a:rPr>
              <a:t>: a </a:t>
            </a:r>
            <a:r>
              <a:rPr lang="en-US" sz="2200" b="1" strike="noStrike" spc="-1">
                <a:solidFill>
                  <a:srgbClr val="000000"/>
                </a:solidFill>
                <a:uFill>
                  <a:solidFill>
                    <a:srgbClr val="FFFFFF"/>
                  </a:solidFill>
                </a:uFill>
                <a:latin typeface="Calibri"/>
              </a:rPr>
              <a:t>quadrilateral</a:t>
            </a:r>
            <a:r>
              <a:rPr lang="en-US" sz="2200" b="0" strike="noStrike" spc="-1">
                <a:solidFill>
                  <a:srgbClr val="000000"/>
                </a:solidFill>
                <a:uFill>
                  <a:solidFill>
                    <a:srgbClr val="FFFFFF"/>
                  </a:solidFill>
                </a:uFill>
                <a:latin typeface="Calibri"/>
              </a:rPr>
              <a:t> that </a:t>
            </a:r>
            <a:r>
              <a:rPr lang="en-US" sz="2200" b="0" strike="noStrike" spc="-1">
                <a:solidFill>
                  <a:srgbClr val="C0504D"/>
                </a:solidFill>
                <a:uFill>
                  <a:solidFill>
                    <a:srgbClr val="FFFFFF"/>
                  </a:solidFill>
                </a:uFill>
                <a:latin typeface="Calibri"/>
              </a:rPr>
              <a:t>has bounding sides which all have the same length</a:t>
            </a:r>
            <a:r>
              <a:rPr lang="en-US" sz="2200" b="0" strike="noStrike" spc="-1">
                <a:solidFill>
                  <a:srgbClr val="000000"/>
                </a:solidFill>
                <a:uFill>
                  <a:solidFill>
                    <a:srgbClr val="FFFFFF"/>
                  </a:solidFill>
                </a:uFill>
                <a:latin typeface="Calibri"/>
              </a:rPr>
              <a:t>.</a:t>
            </a:r>
            <a:endParaRPr lang="en-US" sz="1800" b="0" strike="noStrike" spc="-1">
              <a:solidFill>
                <a:srgbClr val="000000"/>
              </a:solidFill>
              <a:uFill>
                <a:solidFill>
                  <a:srgbClr val="FFFFFF"/>
                </a:solidFill>
              </a:uFill>
              <a:latin typeface="Arial"/>
            </a:endParaRPr>
          </a:p>
          <a:p>
            <a:pPr>
              <a:lnSpc>
                <a:spcPct val="100000"/>
              </a:lnSpc>
              <a:spcBef>
                <a:spcPts val="439"/>
              </a:spcBef>
            </a:pPr>
            <a:r>
              <a:rPr lang="en-US" sz="2200" b="0" strike="noStrike" spc="-1">
                <a:solidFill>
                  <a:srgbClr val="000000"/>
                </a:solidFill>
                <a:uFill>
                  <a:solidFill>
                    <a:srgbClr val="FFFFFF"/>
                  </a:solidFill>
                </a:uFill>
                <a:latin typeface="Calibri"/>
              </a:rPr>
              <a:t>a </a:t>
            </a:r>
            <a:r>
              <a:rPr lang="en-US" sz="2200" b="1" strike="noStrike" spc="-1">
                <a:solidFill>
                  <a:srgbClr val="000000"/>
                </a:solidFill>
                <a:uFill>
                  <a:solidFill>
                    <a:srgbClr val="FFFFFF"/>
                  </a:solidFill>
                </a:uFill>
                <a:latin typeface="Calibri"/>
              </a:rPr>
              <a:t>square</a:t>
            </a:r>
            <a:r>
              <a:rPr lang="en-US" sz="2200" b="0" strike="noStrike" spc="-1">
                <a:solidFill>
                  <a:srgbClr val="000000"/>
                </a:solidFill>
                <a:uFill>
                  <a:solidFill>
                    <a:srgbClr val="FFFFFF"/>
                  </a:solidFill>
                </a:uFill>
                <a:latin typeface="Calibri"/>
              </a:rPr>
              <a:t>: a </a:t>
            </a:r>
            <a:r>
              <a:rPr lang="en-US" sz="2200" b="1" strike="noStrike" spc="-1">
                <a:solidFill>
                  <a:srgbClr val="000000"/>
                </a:solidFill>
                <a:uFill>
                  <a:solidFill>
                    <a:srgbClr val="FFFFFF"/>
                  </a:solidFill>
                </a:uFill>
                <a:latin typeface="Calibri"/>
              </a:rPr>
              <a:t>rhombus</a:t>
            </a:r>
            <a:r>
              <a:rPr lang="en-US" sz="2200" b="0" strike="noStrike" spc="-1">
                <a:solidFill>
                  <a:srgbClr val="000000"/>
                </a:solidFill>
                <a:uFill>
                  <a:solidFill>
                    <a:srgbClr val="FFFFFF"/>
                  </a:solidFill>
                </a:uFill>
                <a:latin typeface="Calibri"/>
              </a:rPr>
              <a:t> that </a:t>
            </a:r>
            <a:r>
              <a:rPr lang="en-US" sz="2200" b="0" strike="noStrike" spc="-1">
                <a:solidFill>
                  <a:srgbClr val="C0504D"/>
                </a:solidFill>
                <a:uFill>
                  <a:solidFill>
                    <a:srgbClr val="FFFFFF"/>
                  </a:solidFill>
                </a:uFill>
                <a:latin typeface="Calibri"/>
              </a:rPr>
              <a:t>has interior angles which are all right angles</a:t>
            </a:r>
            <a:r>
              <a:rPr lang="en-US" sz="2200" b="0" strike="noStrike" spc="-1">
                <a:solidFill>
                  <a:srgbClr val="000000"/>
                </a:solidFill>
                <a:uFill>
                  <a:solidFill>
                    <a:srgbClr val="FFFFFF"/>
                  </a:solidFill>
                </a:uFill>
                <a:latin typeface="Calibri"/>
              </a:rPr>
              <a:t>.</a:t>
            </a:r>
            <a:endParaRPr lang="en-US" sz="1800" b="0" strike="noStrike" spc="-1">
              <a:solidFill>
                <a:srgbClr val="000000"/>
              </a:solidFill>
              <a:uFill>
                <a:solidFill>
                  <a:srgbClr val="FFFFFF"/>
                </a:solidFill>
              </a:uFill>
              <a:latin typeface="Arial"/>
            </a:endParaRPr>
          </a:p>
        </p:txBody>
      </p:sp>
      <p:sp>
        <p:nvSpPr>
          <p:cNvPr id="259" name="CustomShape 4"/>
          <p:cNvSpPr/>
          <p:nvPr/>
        </p:nvSpPr>
        <p:spPr>
          <a:xfrm>
            <a:off x="0" y="6629400"/>
            <a:ext cx="2133000" cy="220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fld id="{AF511EB9-A0CE-49F0-AAF3-3FC299423BAF}" type="slidenum">
              <a:rPr lang="en-US" sz="1200" b="0" strike="noStrike" spc="-1">
                <a:solidFill>
                  <a:srgbClr val="8B8B8B"/>
                </a:solidFill>
                <a:uFill>
                  <a:solidFill>
                    <a:srgbClr val="FFFFFF"/>
                  </a:solidFill>
                </a:uFill>
                <a:latin typeface="Calibri"/>
              </a:rPr>
              <a:t>5</a:t>
            </a:fld>
            <a:endParaRPr lang="en-US" sz="1800" b="0" strike="noStrike" spc="-1">
              <a:solidFill>
                <a:srgbClr val="000000"/>
              </a:solidFill>
              <a:uFill>
                <a:solidFill>
                  <a:srgbClr val="FFFFFF"/>
                </a:solidFill>
              </a:uFill>
              <a:latin typeface="Aria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ECE995-BBB7-42B0-B95B-55E1B67C1AFA}"/>
              </a:ext>
            </a:extLst>
          </p:cNvPr>
          <p:cNvSpPr>
            <a:spLocks noGrp="1"/>
          </p:cNvSpPr>
          <p:nvPr>
            <p:ph type="title"/>
          </p:nvPr>
        </p:nvSpPr>
        <p:spPr/>
        <p:txBody>
          <a:bodyPr/>
          <a:lstStyle/>
          <a:p>
            <a:r>
              <a:rPr lang="en-CA" dirty="0"/>
              <a:t>Reasoning with Ontologies</a:t>
            </a:r>
          </a:p>
        </p:txBody>
      </p:sp>
      <p:sp>
        <p:nvSpPr>
          <p:cNvPr id="3" name="Text Placeholder 2">
            <a:extLst>
              <a:ext uri="{FF2B5EF4-FFF2-40B4-BE49-F238E27FC236}">
                <a16:creationId xmlns:a16="http://schemas.microsoft.com/office/drawing/2014/main" id="{7342CBE3-E4C0-42A2-846F-2AC4C18B2C44}"/>
              </a:ext>
            </a:extLst>
          </p:cNvPr>
          <p:cNvSpPr>
            <a:spLocks noGrp="1"/>
          </p:cNvSpPr>
          <p:nvPr>
            <p:ph type="body" idx="4294967295"/>
          </p:nvPr>
        </p:nvSpPr>
        <p:spPr>
          <a:xfrm>
            <a:off x="377371" y="1590449"/>
            <a:ext cx="8229600" cy="3976687"/>
          </a:xfrm>
        </p:spPr>
        <p:txBody>
          <a:bodyPr/>
          <a:lstStyle/>
          <a:p>
            <a:pPr marL="0" indent="0">
              <a:buNone/>
            </a:pPr>
            <a:r>
              <a:rPr lang="en-CA" sz="2400" dirty="0" err="1"/>
              <a:t>hasPet</a:t>
            </a:r>
            <a:r>
              <a:rPr lang="en-CA" sz="2400" dirty="0"/>
              <a:t> some </a:t>
            </a:r>
            <a:r>
              <a:rPr lang="en-CA" sz="2400" dirty="0" err="1"/>
              <a:t>owl:Thing</a:t>
            </a:r>
            <a:r>
              <a:rPr lang="en-CA" sz="2400" dirty="0"/>
              <a:t> </a:t>
            </a:r>
            <a:r>
              <a:rPr lang="en-CA" sz="2400" dirty="0" err="1"/>
              <a:t>subClassOf</a:t>
            </a:r>
            <a:r>
              <a:rPr lang="en-CA" sz="2400" dirty="0"/>
              <a:t> Human</a:t>
            </a:r>
          </a:p>
          <a:p>
            <a:pPr marL="0" indent="0">
              <a:buNone/>
            </a:pPr>
            <a:r>
              <a:rPr lang="en-CA" sz="2400" dirty="0"/>
              <a:t>Phoenix </a:t>
            </a:r>
            <a:r>
              <a:rPr lang="en-CA" sz="2400" dirty="0" err="1"/>
              <a:t>subClassOf</a:t>
            </a:r>
            <a:r>
              <a:rPr lang="en-CA" sz="2400" dirty="0"/>
              <a:t> </a:t>
            </a:r>
            <a:r>
              <a:rPr lang="en-CA" sz="2400" dirty="0" err="1"/>
              <a:t>petOf</a:t>
            </a:r>
            <a:r>
              <a:rPr lang="en-CA" sz="2400" dirty="0"/>
              <a:t> only Wizard</a:t>
            </a:r>
          </a:p>
          <a:p>
            <a:pPr marL="0" indent="0">
              <a:buNone/>
            </a:pPr>
            <a:r>
              <a:rPr lang="en-CA" sz="2400" dirty="0" err="1"/>
              <a:t>HarryPotter</a:t>
            </a:r>
            <a:r>
              <a:rPr lang="en-CA" sz="2400" dirty="0"/>
              <a:t> </a:t>
            </a:r>
            <a:r>
              <a:rPr lang="en-CA" sz="2400" dirty="0" err="1"/>
              <a:t>instanceOf</a:t>
            </a:r>
            <a:r>
              <a:rPr lang="en-CA" sz="2400" dirty="0"/>
              <a:t> Wizard</a:t>
            </a:r>
          </a:p>
          <a:p>
            <a:pPr marL="0" indent="0">
              <a:buNone/>
            </a:pPr>
            <a:r>
              <a:rPr lang="en-CA" sz="2400" dirty="0" err="1"/>
              <a:t>DracoMalfoy</a:t>
            </a:r>
            <a:r>
              <a:rPr lang="en-CA" sz="2400" dirty="0"/>
              <a:t> </a:t>
            </a:r>
            <a:r>
              <a:rPr lang="en-CA" sz="2400" dirty="0" err="1"/>
              <a:t>instanceOf</a:t>
            </a:r>
            <a:r>
              <a:rPr lang="en-CA" sz="2400" dirty="0"/>
              <a:t> Wizard</a:t>
            </a:r>
          </a:p>
          <a:p>
            <a:pPr marL="0" indent="0">
              <a:buNone/>
            </a:pPr>
            <a:r>
              <a:rPr lang="en-CA" sz="2400" dirty="0" err="1"/>
              <a:t>HarryPotter</a:t>
            </a:r>
            <a:r>
              <a:rPr lang="en-CA" sz="2400" dirty="0"/>
              <a:t> </a:t>
            </a:r>
            <a:r>
              <a:rPr lang="en-CA" sz="2400" dirty="0" err="1"/>
              <a:t>hasFriend</a:t>
            </a:r>
            <a:r>
              <a:rPr lang="en-CA" sz="2400" dirty="0"/>
              <a:t> </a:t>
            </a:r>
            <a:r>
              <a:rPr lang="en-CA" sz="2400" dirty="0" err="1"/>
              <a:t>RonWeasly</a:t>
            </a:r>
            <a:endParaRPr lang="en-CA" sz="2400" dirty="0"/>
          </a:p>
          <a:p>
            <a:pPr marL="0" indent="0">
              <a:buNone/>
            </a:pPr>
            <a:r>
              <a:rPr lang="en-CA" sz="2400" dirty="0" err="1"/>
              <a:t>HarryPotter</a:t>
            </a:r>
            <a:r>
              <a:rPr lang="en-CA" sz="2400" dirty="0"/>
              <a:t> </a:t>
            </a:r>
            <a:r>
              <a:rPr lang="en-CA" sz="2400" dirty="0" err="1"/>
              <a:t>hasFriend</a:t>
            </a:r>
            <a:r>
              <a:rPr lang="en-CA" sz="2400" dirty="0"/>
              <a:t> </a:t>
            </a:r>
            <a:r>
              <a:rPr lang="en-CA" sz="2400" dirty="0" err="1"/>
              <a:t>HermioneGranger</a:t>
            </a:r>
            <a:endParaRPr lang="en-CA" sz="2400" dirty="0"/>
          </a:p>
          <a:p>
            <a:pPr marL="0" indent="0">
              <a:buNone/>
            </a:pPr>
            <a:r>
              <a:rPr lang="en-CA" sz="2400" dirty="0" err="1"/>
              <a:t>HarryPotter</a:t>
            </a:r>
            <a:r>
              <a:rPr lang="en-CA" sz="2400" dirty="0"/>
              <a:t> </a:t>
            </a:r>
            <a:r>
              <a:rPr lang="en-CA" sz="2400" dirty="0" err="1"/>
              <a:t>hasPet</a:t>
            </a:r>
            <a:r>
              <a:rPr lang="en-CA" sz="2400" dirty="0"/>
              <a:t> Hedwig</a:t>
            </a:r>
          </a:p>
          <a:p>
            <a:pPr marL="0" indent="0">
              <a:buNone/>
            </a:pPr>
            <a:endParaRPr lang="en-CA" sz="2400" dirty="0"/>
          </a:p>
          <a:p>
            <a:pPr marL="0" indent="0">
              <a:buNone/>
            </a:pPr>
            <a:r>
              <a:rPr lang="en-CA" sz="2400" b="1" dirty="0"/>
              <a:t>Is </a:t>
            </a:r>
            <a:r>
              <a:rPr lang="en-CA" sz="2400" b="1" dirty="0" err="1"/>
              <a:t>DracoMalfoy</a:t>
            </a:r>
            <a:r>
              <a:rPr lang="en-CA" sz="2400" b="1" dirty="0"/>
              <a:t> a friend of </a:t>
            </a:r>
            <a:r>
              <a:rPr lang="en-CA" sz="2400" b="1" dirty="0" err="1"/>
              <a:t>HarryPotter</a:t>
            </a:r>
            <a:r>
              <a:rPr lang="en-CA" sz="2400" b="1" dirty="0"/>
              <a:t>?</a:t>
            </a:r>
          </a:p>
          <a:p>
            <a:pPr marL="0" indent="0">
              <a:buNone/>
            </a:pPr>
            <a:endParaRPr lang="en-CA" sz="2400" dirty="0"/>
          </a:p>
        </p:txBody>
      </p:sp>
      <p:sp>
        <p:nvSpPr>
          <p:cNvPr id="4" name="CustomShape 4">
            <a:extLst>
              <a:ext uri="{FF2B5EF4-FFF2-40B4-BE49-F238E27FC236}">
                <a16:creationId xmlns:a16="http://schemas.microsoft.com/office/drawing/2014/main" id="{D7AA1ECF-99F5-417A-AA00-5C71B838D720}"/>
              </a:ext>
            </a:extLst>
          </p:cNvPr>
          <p:cNvSpPr/>
          <p:nvPr/>
        </p:nvSpPr>
        <p:spPr>
          <a:xfrm>
            <a:off x="0" y="6629400"/>
            <a:ext cx="2133000" cy="220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fld id="{09ADA009-BD62-44B7-BCE7-6B882F262C4A}" type="slidenum">
              <a:rPr lang="en-US" sz="1200" b="0" strike="noStrike" spc="-1">
                <a:solidFill>
                  <a:srgbClr val="8B8B8B"/>
                </a:solidFill>
                <a:uFill>
                  <a:solidFill>
                    <a:srgbClr val="FFFFFF"/>
                  </a:solidFill>
                </a:uFill>
                <a:latin typeface="Calibri"/>
              </a:rPr>
              <a:t>50</a:t>
            </a:fld>
            <a:endParaRPr lang="en-US" sz="1800" b="0" strike="noStrike" spc="-1" dirty="0">
              <a:solidFill>
                <a:srgbClr val="000000"/>
              </a:solidFill>
              <a:uFill>
                <a:solidFill>
                  <a:srgbClr val="FFFFFF"/>
                </a:solidFill>
              </a:uFill>
              <a:latin typeface="Arial"/>
            </a:endParaRPr>
          </a:p>
        </p:txBody>
      </p:sp>
    </p:spTree>
    <p:extLst>
      <p:ext uri="{BB962C8B-B14F-4D97-AF65-F5344CB8AC3E}">
        <p14:creationId xmlns:p14="http://schemas.microsoft.com/office/powerpoint/2010/main" val="145573335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ECE995-BBB7-42B0-B95B-55E1B67C1AFA}"/>
              </a:ext>
            </a:extLst>
          </p:cNvPr>
          <p:cNvSpPr>
            <a:spLocks noGrp="1"/>
          </p:cNvSpPr>
          <p:nvPr>
            <p:ph type="title"/>
          </p:nvPr>
        </p:nvSpPr>
        <p:spPr/>
        <p:txBody>
          <a:bodyPr/>
          <a:lstStyle/>
          <a:p>
            <a:r>
              <a:rPr lang="en-CA" dirty="0"/>
              <a:t>Reasoning with Ontologies</a:t>
            </a:r>
          </a:p>
        </p:txBody>
      </p:sp>
      <p:sp>
        <p:nvSpPr>
          <p:cNvPr id="3" name="Text Placeholder 2">
            <a:extLst>
              <a:ext uri="{FF2B5EF4-FFF2-40B4-BE49-F238E27FC236}">
                <a16:creationId xmlns:a16="http://schemas.microsoft.com/office/drawing/2014/main" id="{7342CBE3-E4C0-42A2-846F-2AC4C18B2C44}"/>
              </a:ext>
            </a:extLst>
          </p:cNvPr>
          <p:cNvSpPr>
            <a:spLocks noGrp="1"/>
          </p:cNvSpPr>
          <p:nvPr>
            <p:ph type="body" idx="4294967295"/>
          </p:nvPr>
        </p:nvSpPr>
        <p:spPr>
          <a:xfrm>
            <a:off x="377371" y="1590449"/>
            <a:ext cx="8229600" cy="3976687"/>
          </a:xfrm>
        </p:spPr>
        <p:txBody>
          <a:bodyPr/>
          <a:lstStyle/>
          <a:p>
            <a:pPr marL="0" indent="0">
              <a:buNone/>
            </a:pPr>
            <a:r>
              <a:rPr lang="en-CA" sz="2400" dirty="0" err="1"/>
              <a:t>hasPet</a:t>
            </a:r>
            <a:r>
              <a:rPr lang="en-CA" sz="2400" dirty="0"/>
              <a:t> some </a:t>
            </a:r>
            <a:r>
              <a:rPr lang="en-CA" sz="2400" dirty="0" err="1"/>
              <a:t>owl:Thing</a:t>
            </a:r>
            <a:r>
              <a:rPr lang="en-CA" sz="2400" dirty="0"/>
              <a:t> </a:t>
            </a:r>
            <a:r>
              <a:rPr lang="en-CA" sz="2400" dirty="0" err="1"/>
              <a:t>subClassOf</a:t>
            </a:r>
            <a:r>
              <a:rPr lang="en-CA" sz="2400" dirty="0"/>
              <a:t> :Human</a:t>
            </a:r>
          </a:p>
          <a:p>
            <a:pPr marL="0" indent="0">
              <a:buNone/>
            </a:pPr>
            <a:r>
              <a:rPr lang="en-CA" sz="2400" dirty="0"/>
              <a:t>Phoenix </a:t>
            </a:r>
            <a:r>
              <a:rPr lang="en-CA" sz="2400" dirty="0" err="1"/>
              <a:t>subClassOf</a:t>
            </a:r>
            <a:r>
              <a:rPr lang="en-CA" sz="2400" dirty="0"/>
              <a:t>: </a:t>
            </a:r>
            <a:r>
              <a:rPr lang="en-CA" sz="2400" dirty="0" err="1"/>
              <a:t>petOf</a:t>
            </a:r>
            <a:r>
              <a:rPr lang="en-CA" sz="2400" dirty="0"/>
              <a:t> only Wizard</a:t>
            </a:r>
          </a:p>
          <a:p>
            <a:pPr marL="0" indent="0">
              <a:buNone/>
            </a:pPr>
            <a:r>
              <a:rPr lang="en-CA" sz="2400" dirty="0" err="1"/>
              <a:t>HarryPotter</a:t>
            </a:r>
            <a:r>
              <a:rPr lang="en-CA" sz="2400" dirty="0"/>
              <a:t> </a:t>
            </a:r>
            <a:r>
              <a:rPr lang="en-CA" sz="2400" dirty="0" err="1"/>
              <a:t>instanceOf</a:t>
            </a:r>
            <a:r>
              <a:rPr lang="en-CA" sz="2400" dirty="0"/>
              <a:t> Wizard</a:t>
            </a:r>
          </a:p>
          <a:p>
            <a:pPr marL="0" indent="0">
              <a:buNone/>
            </a:pPr>
            <a:r>
              <a:rPr lang="en-CA" sz="2400" dirty="0" err="1"/>
              <a:t>DracoMalfoy</a:t>
            </a:r>
            <a:r>
              <a:rPr lang="en-CA" sz="2400" dirty="0"/>
              <a:t> </a:t>
            </a:r>
            <a:r>
              <a:rPr lang="en-CA" sz="2400" dirty="0" err="1"/>
              <a:t>instanceOf</a:t>
            </a:r>
            <a:r>
              <a:rPr lang="en-CA" sz="2400" dirty="0"/>
              <a:t> Wizard</a:t>
            </a:r>
          </a:p>
          <a:p>
            <a:pPr marL="0" indent="0">
              <a:buNone/>
            </a:pPr>
            <a:r>
              <a:rPr lang="en-CA" sz="2400" dirty="0" err="1"/>
              <a:t>HarryPotter</a:t>
            </a:r>
            <a:r>
              <a:rPr lang="en-CA" sz="2400" dirty="0"/>
              <a:t> </a:t>
            </a:r>
            <a:r>
              <a:rPr lang="en-CA" sz="2400" dirty="0" err="1"/>
              <a:t>hasFriend</a:t>
            </a:r>
            <a:r>
              <a:rPr lang="en-CA" sz="2400" dirty="0"/>
              <a:t> </a:t>
            </a:r>
            <a:r>
              <a:rPr lang="en-CA" sz="2400" dirty="0" err="1"/>
              <a:t>RonWeasly</a:t>
            </a:r>
            <a:endParaRPr lang="en-CA" sz="2400" dirty="0"/>
          </a:p>
          <a:p>
            <a:pPr marL="0" indent="0">
              <a:buNone/>
            </a:pPr>
            <a:r>
              <a:rPr lang="en-CA" sz="2400" dirty="0" err="1"/>
              <a:t>HarryPotter</a:t>
            </a:r>
            <a:r>
              <a:rPr lang="en-CA" sz="2400" dirty="0"/>
              <a:t> </a:t>
            </a:r>
            <a:r>
              <a:rPr lang="en-CA" sz="2400" dirty="0" err="1"/>
              <a:t>hasFriend</a:t>
            </a:r>
            <a:r>
              <a:rPr lang="en-CA" sz="2400" dirty="0"/>
              <a:t> </a:t>
            </a:r>
            <a:r>
              <a:rPr lang="en-CA" sz="2400" dirty="0" err="1"/>
              <a:t>HermioneGranger</a:t>
            </a:r>
            <a:endParaRPr lang="en-CA" sz="2400" dirty="0"/>
          </a:p>
          <a:p>
            <a:pPr marL="0" indent="0">
              <a:buNone/>
            </a:pPr>
            <a:r>
              <a:rPr lang="en-CA" sz="2400" dirty="0" err="1"/>
              <a:t>HarryPotter</a:t>
            </a:r>
            <a:r>
              <a:rPr lang="en-CA" sz="2400" dirty="0"/>
              <a:t> </a:t>
            </a:r>
            <a:r>
              <a:rPr lang="en-CA" sz="2400" dirty="0" err="1"/>
              <a:t>hasPet</a:t>
            </a:r>
            <a:r>
              <a:rPr lang="en-CA" sz="2400" dirty="0"/>
              <a:t> Hedwig</a:t>
            </a:r>
          </a:p>
          <a:p>
            <a:pPr marL="0" indent="0">
              <a:buNone/>
            </a:pPr>
            <a:endParaRPr lang="en-CA" sz="2400" dirty="0"/>
          </a:p>
          <a:p>
            <a:pPr marL="0" indent="0">
              <a:buNone/>
            </a:pPr>
            <a:r>
              <a:rPr lang="en-CA" sz="2400" b="1" dirty="0"/>
              <a:t>Is Draco a friend of Harry Potter?</a:t>
            </a:r>
          </a:p>
          <a:p>
            <a:pPr marL="0" indent="0">
              <a:buNone/>
            </a:pPr>
            <a:r>
              <a:rPr lang="en-CA" sz="2400" dirty="0"/>
              <a:t> -&gt; we do not know.  No -&gt; DB closed reasoning</a:t>
            </a:r>
          </a:p>
          <a:p>
            <a:pPr marL="0" indent="0">
              <a:buNone/>
            </a:pPr>
            <a:endParaRPr lang="en-CA" sz="2400" dirty="0"/>
          </a:p>
        </p:txBody>
      </p:sp>
      <p:sp>
        <p:nvSpPr>
          <p:cNvPr id="4" name="CustomShape 4">
            <a:extLst>
              <a:ext uri="{FF2B5EF4-FFF2-40B4-BE49-F238E27FC236}">
                <a16:creationId xmlns:a16="http://schemas.microsoft.com/office/drawing/2014/main" id="{90C0428E-83AB-4824-876F-C53E7F1F8728}"/>
              </a:ext>
            </a:extLst>
          </p:cNvPr>
          <p:cNvSpPr/>
          <p:nvPr/>
        </p:nvSpPr>
        <p:spPr>
          <a:xfrm>
            <a:off x="0" y="6629400"/>
            <a:ext cx="2133000" cy="220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fld id="{09ADA009-BD62-44B7-BCE7-6B882F262C4A}" type="slidenum">
              <a:rPr lang="en-US" sz="1200" b="0" strike="noStrike" spc="-1">
                <a:solidFill>
                  <a:srgbClr val="8B8B8B"/>
                </a:solidFill>
                <a:uFill>
                  <a:solidFill>
                    <a:srgbClr val="FFFFFF"/>
                  </a:solidFill>
                </a:uFill>
                <a:latin typeface="Calibri"/>
              </a:rPr>
              <a:t>51</a:t>
            </a:fld>
            <a:endParaRPr lang="en-US" sz="1800" b="0" strike="noStrike" spc="-1" dirty="0">
              <a:solidFill>
                <a:srgbClr val="000000"/>
              </a:solidFill>
              <a:uFill>
                <a:solidFill>
                  <a:srgbClr val="FFFFFF"/>
                </a:solidFill>
              </a:uFill>
              <a:latin typeface="Arial"/>
            </a:endParaRPr>
          </a:p>
        </p:txBody>
      </p:sp>
    </p:spTree>
    <p:extLst>
      <p:ext uri="{BB962C8B-B14F-4D97-AF65-F5344CB8AC3E}">
        <p14:creationId xmlns:p14="http://schemas.microsoft.com/office/powerpoint/2010/main" val="99808896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ECE995-BBB7-42B0-B95B-55E1B67C1AFA}"/>
              </a:ext>
            </a:extLst>
          </p:cNvPr>
          <p:cNvSpPr>
            <a:spLocks noGrp="1"/>
          </p:cNvSpPr>
          <p:nvPr>
            <p:ph type="title"/>
          </p:nvPr>
        </p:nvSpPr>
        <p:spPr/>
        <p:txBody>
          <a:bodyPr/>
          <a:lstStyle/>
          <a:p>
            <a:r>
              <a:rPr lang="en-CA" dirty="0"/>
              <a:t>Reasoning with Ontologies</a:t>
            </a:r>
          </a:p>
        </p:txBody>
      </p:sp>
      <p:sp>
        <p:nvSpPr>
          <p:cNvPr id="3" name="Text Placeholder 2">
            <a:extLst>
              <a:ext uri="{FF2B5EF4-FFF2-40B4-BE49-F238E27FC236}">
                <a16:creationId xmlns:a16="http://schemas.microsoft.com/office/drawing/2014/main" id="{7342CBE3-E4C0-42A2-846F-2AC4C18B2C44}"/>
              </a:ext>
            </a:extLst>
          </p:cNvPr>
          <p:cNvSpPr>
            <a:spLocks noGrp="1"/>
          </p:cNvSpPr>
          <p:nvPr>
            <p:ph type="body" idx="4294967295"/>
          </p:nvPr>
        </p:nvSpPr>
        <p:spPr>
          <a:xfrm>
            <a:off x="377371" y="1590449"/>
            <a:ext cx="8229600" cy="3976687"/>
          </a:xfrm>
        </p:spPr>
        <p:txBody>
          <a:bodyPr/>
          <a:lstStyle/>
          <a:p>
            <a:pPr marL="0" indent="0">
              <a:buNone/>
            </a:pPr>
            <a:r>
              <a:rPr lang="en-CA" sz="2400" dirty="0" err="1"/>
              <a:t>hasPet</a:t>
            </a:r>
            <a:r>
              <a:rPr lang="en-CA" sz="2400" dirty="0"/>
              <a:t> some </a:t>
            </a:r>
            <a:r>
              <a:rPr lang="en-CA" sz="2400" dirty="0" err="1"/>
              <a:t>owl:Thing</a:t>
            </a:r>
            <a:r>
              <a:rPr lang="en-CA" sz="2400" dirty="0"/>
              <a:t> </a:t>
            </a:r>
            <a:r>
              <a:rPr lang="en-CA" sz="2400" b="1" dirty="0" err="1"/>
              <a:t>subClassOf</a:t>
            </a:r>
            <a:r>
              <a:rPr lang="en-CA" sz="2400" dirty="0"/>
              <a:t> Human</a:t>
            </a:r>
          </a:p>
          <a:p>
            <a:pPr marL="0" indent="0">
              <a:buNone/>
            </a:pPr>
            <a:r>
              <a:rPr lang="en-CA" sz="2400" dirty="0"/>
              <a:t>Phoenix </a:t>
            </a:r>
            <a:r>
              <a:rPr lang="en-CA" sz="2400" b="1" dirty="0" err="1"/>
              <a:t>subClassOf</a:t>
            </a:r>
            <a:r>
              <a:rPr lang="en-CA" sz="2400" dirty="0"/>
              <a:t> </a:t>
            </a:r>
            <a:r>
              <a:rPr lang="en-CA" sz="2400" dirty="0" err="1"/>
              <a:t>petOf</a:t>
            </a:r>
            <a:r>
              <a:rPr lang="en-CA" sz="2400" dirty="0"/>
              <a:t> only Wizard</a:t>
            </a:r>
          </a:p>
          <a:p>
            <a:pPr marL="0" indent="0">
              <a:buNone/>
            </a:pPr>
            <a:r>
              <a:rPr lang="en-CA" sz="2400" dirty="0" err="1"/>
              <a:t>isPetOf</a:t>
            </a:r>
            <a:r>
              <a:rPr lang="en-CA" sz="2400" dirty="0"/>
              <a:t> </a:t>
            </a:r>
            <a:r>
              <a:rPr lang="en-CA" sz="2400" b="1" dirty="0" err="1"/>
              <a:t>inverseOf</a:t>
            </a:r>
            <a:r>
              <a:rPr lang="en-CA" sz="2400" dirty="0"/>
              <a:t> </a:t>
            </a:r>
            <a:r>
              <a:rPr lang="en-CA" sz="2400" dirty="0" err="1"/>
              <a:t>hasPet</a:t>
            </a:r>
            <a:endParaRPr lang="en-CA" sz="2400" dirty="0"/>
          </a:p>
          <a:p>
            <a:pPr marL="0" indent="0">
              <a:buNone/>
            </a:pPr>
            <a:endParaRPr lang="en-CA" sz="2400" b="1" dirty="0"/>
          </a:p>
          <a:p>
            <a:pPr marL="0" indent="0">
              <a:buNone/>
            </a:pPr>
            <a:r>
              <a:rPr lang="en-CA" sz="2400" b="1" dirty="0"/>
              <a:t>facts:</a:t>
            </a:r>
          </a:p>
          <a:p>
            <a:pPr marL="0" indent="0">
              <a:buNone/>
            </a:pPr>
            <a:r>
              <a:rPr lang="en-CA" sz="2400" dirty="0"/>
              <a:t>Fawkes </a:t>
            </a:r>
            <a:r>
              <a:rPr lang="en-CA" sz="2400" dirty="0" err="1"/>
              <a:t>instanceOf</a:t>
            </a:r>
            <a:r>
              <a:rPr lang="en-CA" sz="2400" dirty="0"/>
              <a:t> Phoenix</a:t>
            </a:r>
          </a:p>
          <a:p>
            <a:pPr marL="0" indent="0">
              <a:buNone/>
            </a:pPr>
            <a:r>
              <a:rPr lang="en-CA" sz="2400" dirty="0"/>
              <a:t>Fawkes </a:t>
            </a:r>
            <a:r>
              <a:rPr lang="en-CA" sz="2400" dirty="0" err="1"/>
              <a:t>isPetOf</a:t>
            </a:r>
            <a:r>
              <a:rPr lang="en-CA" sz="2400" dirty="0"/>
              <a:t> </a:t>
            </a:r>
            <a:r>
              <a:rPr lang="en-CA" sz="2400" dirty="0" err="1"/>
              <a:t>DumbleDore</a:t>
            </a:r>
            <a:endParaRPr lang="en-CA" sz="2400" dirty="0"/>
          </a:p>
          <a:p>
            <a:pPr marL="0" indent="0">
              <a:buNone/>
            </a:pPr>
            <a:endParaRPr lang="en-CA" sz="2400" dirty="0"/>
          </a:p>
          <a:p>
            <a:pPr marL="0" indent="0">
              <a:buNone/>
            </a:pPr>
            <a:r>
              <a:rPr lang="en-CA" sz="2400" dirty="0"/>
              <a:t>What new facts do we entail?</a:t>
            </a:r>
          </a:p>
        </p:txBody>
      </p:sp>
      <p:sp>
        <p:nvSpPr>
          <p:cNvPr id="4" name="CustomShape 4">
            <a:extLst>
              <a:ext uri="{FF2B5EF4-FFF2-40B4-BE49-F238E27FC236}">
                <a16:creationId xmlns:a16="http://schemas.microsoft.com/office/drawing/2014/main" id="{7A995A55-0D52-4429-B710-97C82CAD7424}"/>
              </a:ext>
            </a:extLst>
          </p:cNvPr>
          <p:cNvSpPr/>
          <p:nvPr/>
        </p:nvSpPr>
        <p:spPr>
          <a:xfrm>
            <a:off x="0" y="6629400"/>
            <a:ext cx="2133000" cy="220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fld id="{09ADA009-BD62-44B7-BCE7-6B882F262C4A}" type="slidenum">
              <a:rPr lang="en-US" sz="1200" b="0" strike="noStrike" spc="-1">
                <a:solidFill>
                  <a:srgbClr val="8B8B8B"/>
                </a:solidFill>
                <a:uFill>
                  <a:solidFill>
                    <a:srgbClr val="FFFFFF"/>
                  </a:solidFill>
                </a:uFill>
                <a:latin typeface="Calibri"/>
              </a:rPr>
              <a:t>52</a:t>
            </a:fld>
            <a:endParaRPr lang="en-US" sz="1800" b="0" strike="noStrike" spc="-1" dirty="0">
              <a:solidFill>
                <a:srgbClr val="000000"/>
              </a:solidFill>
              <a:uFill>
                <a:solidFill>
                  <a:srgbClr val="FFFFFF"/>
                </a:solidFill>
              </a:uFill>
              <a:latin typeface="Arial"/>
            </a:endParaRPr>
          </a:p>
        </p:txBody>
      </p:sp>
    </p:spTree>
    <p:extLst>
      <p:ext uri="{BB962C8B-B14F-4D97-AF65-F5344CB8AC3E}">
        <p14:creationId xmlns:p14="http://schemas.microsoft.com/office/powerpoint/2010/main" val="348427970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ECE995-BBB7-42B0-B95B-55E1B67C1AFA}"/>
              </a:ext>
            </a:extLst>
          </p:cNvPr>
          <p:cNvSpPr>
            <a:spLocks noGrp="1"/>
          </p:cNvSpPr>
          <p:nvPr>
            <p:ph type="title"/>
          </p:nvPr>
        </p:nvSpPr>
        <p:spPr/>
        <p:txBody>
          <a:bodyPr/>
          <a:lstStyle/>
          <a:p>
            <a:r>
              <a:rPr lang="en-CA" dirty="0"/>
              <a:t>Reasoning with Ontologies</a:t>
            </a:r>
          </a:p>
        </p:txBody>
      </p:sp>
      <p:sp>
        <p:nvSpPr>
          <p:cNvPr id="3" name="Text Placeholder 2">
            <a:extLst>
              <a:ext uri="{FF2B5EF4-FFF2-40B4-BE49-F238E27FC236}">
                <a16:creationId xmlns:a16="http://schemas.microsoft.com/office/drawing/2014/main" id="{7342CBE3-E4C0-42A2-846F-2AC4C18B2C44}"/>
              </a:ext>
            </a:extLst>
          </p:cNvPr>
          <p:cNvSpPr>
            <a:spLocks noGrp="1"/>
          </p:cNvSpPr>
          <p:nvPr>
            <p:ph type="body" idx="4294967295"/>
          </p:nvPr>
        </p:nvSpPr>
        <p:spPr>
          <a:xfrm>
            <a:off x="377371" y="1590449"/>
            <a:ext cx="8229600" cy="3976687"/>
          </a:xfrm>
        </p:spPr>
        <p:txBody>
          <a:bodyPr/>
          <a:lstStyle/>
          <a:p>
            <a:pPr marL="0" indent="0">
              <a:buNone/>
            </a:pPr>
            <a:r>
              <a:rPr lang="en-CA" sz="2400" dirty="0"/>
              <a:t>Fawkes </a:t>
            </a:r>
            <a:r>
              <a:rPr lang="en-CA" sz="2400" dirty="0" err="1"/>
              <a:t>isPetOf</a:t>
            </a:r>
            <a:r>
              <a:rPr lang="en-CA" sz="2400" dirty="0"/>
              <a:t> </a:t>
            </a:r>
            <a:r>
              <a:rPr lang="en-CA" sz="2400" dirty="0" err="1"/>
              <a:t>DumbleDore</a:t>
            </a:r>
            <a:endParaRPr lang="en-CA" sz="2400" dirty="0"/>
          </a:p>
          <a:p>
            <a:pPr marL="0" indent="0">
              <a:buNone/>
            </a:pPr>
            <a:r>
              <a:rPr lang="en-CA" sz="2400" dirty="0" err="1"/>
              <a:t>isPetOf</a:t>
            </a:r>
            <a:r>
              <a:rPr lang="en-CA" sz="2400" dirty="0"/>
              <a:t> </a:t>
            </a:r>
            <a:r>
              <a:rPr lang="en-CA" sz="2400" dirty="0" err="1"/>
              <a:t>inverseOf</a:t>
            </a:r>
            <a:r>
              <a:rPr lang="en-CA" sz="2400" dirty="0"/>
              <a:t> </a:t>
            </a:r>
            <a:r>
              <a:rPr lang="en-CA" sz="2400" dirty="0" err="1"/>
              <a:t>hasPet</a:t>
            </a:r>
            <a:endParaRPr lang="en-CA" sz="2400" dirty="0"/>
          </a:p>
          <a:p>
            <a:pPr marL="0" indent="0">
              <a:buNone/>
            </a:pPr>
            <a:r>
              <a:rPr lang="en-CA" sz="2400" dirty="0"/>
              <a:t>-&gt; </a:t>
            </a:r>
            <a:r>
              <a:rPr lang="en-CA" sz="2400" b="1" dirty="0" err="1"/>
              <a:t>DumbleDore</a:t>
            </a:r>
            <a:r>
              <a:rPr lang="en-CA" sz="2400" b="1" dirty="0"/>
              <a:t> </a:t>
            </a:r>
            <a:r>
              <a:rPr lang="en-CA" sz="2400" b="1" dirty="0" err="1"/>
              <a:t>hasPet</a:t>
            </a:r>
            <a:r>
              <a:rPr lang="en-CA" sz="2400" b="1" dirty="0"/>
              <a:t> Fawkes</a:t>
            </a:r>
          </a:p>
          <a:p>
            <a:pPr marL="0" indent="0">
              <a:buNone/>
            </a:pPr>
            <a:endParaRPr lang="en-CA" sz="2400" b="1" dirty="0"/>
          </a:p>
          <a:p>
            <a:pPr marL="0" indent="0">
              <a:buNone/>
            </a:pPr>
            <a:r>
              <a:rPr lang="en-CA" sz="2400" dirty="0" err="1"/>
              <a:t>hasPet</a:t>
            </a:r>
            <a:r>
              <a:rPr lang="en-CA" sz="2400" dirty="0"/>
              <a:t> some </a:t>
            </a:r>
            <a:r>
              <a:rPr lang="en-CA" sz="2400" dirty="0" err="1"/>
              <a:t>owl:Thing</a:t>
            </a:r>
            <a:r>
              <a:rPr lang="en-CA" sz="2400" dirty="0"/>
              <a:t> </a:t>
            </a:r>
            <a:r>
              <a:rPr lang="en-CA" sz="2400" dirty="0" err="1"/>
              <a:t>subClassOf</a:t>
            </a:r>
            <a:r>
              <a:rPr lang="en-CA" sz="2400" dirty="0"/>
              <a:t> Human</a:t>
            </a:r>
          </a:p>
          <a:p>
            <a:pPr marL="0" indent="0">
              <a:buNone/>
            </a:pPr>
            <a:r>
              <a:rPr lang="en-CA" sz="2400" dirty="0"/>
              <a:t>-&gt; </a:t>
            </a:r>
            <a:r>
              <a:rPr lang="en-CA" sz="2400" b="1" dirty="0" err="1"/>
              <a:t>DumbleDore</a:t>
            </a:r>
            <a:r>
              <a:rPr lang="en-CA" sz="2400" b="1" dirty="0"/>
              <a:t> </a:t>
            </a:r>
            <a:r>
              <a:rPr lang="en-CA" sz="2400" b="1" dirty="0" err="1"/>
              <a:t>instanceOf</a:t>
            </a:r>
            <a:r>
              <a:rPr lang="en-CA" sz="2400" b="1" dirty="0"/>
              <a:t> Human</a:t>
            </a:r>
          </a:p>
          <a:p>
            <a:pPr marL="0" indent="0">
              <a:buNone/>
            </a:pPr>
            <a:endParaRPr lang="en-CA" sz="2400" b="1" dirty="0"/>
          </a:p>
          <a:p>
            <a:pPr marL="0" indent="0">
              <a:buNone/>
            </a:pPr>
            <a:r>
              <a:rPr lang="en-CA" sz="2400" dirty="0"/>
              <a:t>Fawkes </a:t>
            </a:r>
            <a:r>
              <a:rPr lang="en-CA" sz="2400" dirty="0" err="1"/>
              <a:t>instanceOf</a:t>
            </a:r>
            <a:r>
              <a:rPr lang="en-CA" sz="2400" dirty="0"/>
              <a:t> Phoenix</a:t>
            </a:r>
          </a:p>
          <a:p>
            <a:pPr marL="0" indent="0">
              <a:buNone/>
            </a:pPr>
            <a:r>
              <a:rPr lang="en-CA" sz="2400" dirty="0"/>
              <a:t>Phoenix </a:t>
            </a:r>
            <a:r>
              <a:rPr lang="en-CA" sz="2400" dirty="0" err="1"/>
              <a:t>subClassOf</a:t>
            </a:r>
            <a:r>
              <a:rPr lang="en-CA" sz="2400" dirty="0"/>
              <a:t> </a:t>
            </a:r>
            <a:r>
              <a:rPr lang="en-CA" sz="2400" dirty="0" err="1"/>
              <a:t>petOf</a:t>
            </a:r>
            <a:r>
              <a:rPr lang="en-CA" sz="2400" dirty="0"/>
              <a:t> only Wizard</a:t>
            </a:r>
          </a:p>
          <a:p>
            <a:pPr marL="0" indent="0">
              <a:buNone/>
            </a:pPr>
            <a:r>
              <a:rPr lang="en-CA" sz="2400" dirty="0"/>
              <a:t>-&gt; </a:t>
            </a:r>
            <a:r>
              <a:rPr lang="en-CA" sz="2400" b="1" dirty="0"/>
              <a:t>Dumbledore </a:t>
            </a:r>
            <a:r>
              <a:rPr lang="en-CA" sz="2400" b="1" dirty="0" err="1"/>
              <a:t>instanceOf</a:t>
            </a:r>
            <a:r>
              <a:rPr lang="en-CA" sz="2400" b="1" dirty="0"/>
              <a:t> Wizard</a:t>
            </a:r>
          </a:p>
          <a:p>
            <a:pPr marL="0" indent="0">
              <a:buNone/>
            </a:pPr>
            <a:endParaRPr lang="en-CA" sz="2400" dirty="0"/>
          </a:p>
        </p:txBody>
      </p:sp>
      <p:sp>
        <p:nvSpPr>
          <p:cNvPr id="4" name="CustomShape 4">
            <a:extLst>
              <a:ext uri="{FF2B5EF4-FFF2-40B4-BE49-F238E27FC236}">
                <a16:creationId xmlns:a16="http://schemas.microsoft.com/office/drawing/2014/main" id="{AFDC9793-DCA4-4973-985C-8BBDA0CF39FB}"/>
              </a:ext>
            </a:extLst>
          </p:cNvPr>
          <p:cNvSpPr/>
          <p:nvPr/>
        </p:nvSpPr>
        <p:spPr>
          <a:xfrm>
            <a:off x="0" y="6629400"/>
            <a:ext cx="2133000" cy="220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fld id="{09ADA009-BD62-44B7-BCE7-6B882F262C4A}" type="slidenum">
              <a:rPr lang="en-US" sz="1200" b="0" strike="noStrike" spc="-1">
                <a:solidFill>
                  <a:srgbClr val="8B8B8B"/>
                </a:solidFill>
                <a:uFill>
                  <a:solidFill>
                    <a:srgbClr val="FFFFFF"/>
                  </a:solidFill>
                </a:uFill>
                <a:latin typeface="Calibri"/>
              </a:rPr>
              <a:t>53</a:t>
            </a:fld>
            <a:endParaRPr lang="en-US" sz="1800" b="0" strike="noStrike" spc="-1" dirty="0">
              <a:solidFill>
                <a:srgbClr val="000000"/>
              </a:solidFill>
              <a:uFill>
                <a:solidFill>
                  <a:srgbClr val="FFFFFF"/>
                </a:solidFill>
              </a:uFill>
              <a:latin typeface="Arial"/>
            </a:endParaRPr>
          </a:p>
        </p:txBody>
      </p:sp>
    </p:spTree>
    <p:extLst>
      <p:ext uri="{BB962C8B-B14F-4D97-AF65-F5344CB8AC3E}">
        <p14:creationId xmlns:p14="http://schemas.microsoft.com/office/powerpoint/2010/main" val="389284873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8" name="CustomShape 1"/>
          <p:cNvSpPr/>
          <p:nvPr/>
        </p:nvSpPr>
        <p:spPr>
          <a:xfrm>
            <a:off x="457200" y="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1F497D"/>
                </a:solidFill>
                <a:uFill>
                  <a:solidFill>
                    <a:srgbClr val="FFFFFF"/>
                  </a:solidFill>
                </a:uFill>
                <a:latin typeface="Calibri"/>
              </a:rPr>
              <a:t>Summary</a:t>
            </a:r>
            <a:endParaRPr lang="en-US" sz="1800" b="0" strike="noStrike" spc="-1">
              <a:solidFill>
                <a:srgbClr val="000000"/>
              </a:solidFill>
              <a:uFill>
                <a:solidFill>
                  <a:srgbClr val="FFFFFF"/>
                </a:solidFill>
              </a:uFill>
              <a:latin typeface="Arial"/>
            </a:endParaRPr>
          </a:p>
        </p:txBody>
      </p:sp>
      <p:sp>
        <p:nvSpPr>
          <p:cNvPr id="549"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641"/>
              </a:spcBef>
              <a:buClr>
                <a:srgbClr val="000000"/>
              </a:buClr>
              <a:buFont typeface="Arial"/>
              <a:buChar char="•"/>
            </a:pPr>
            <a:r>
              <a:rPr lang="en-US" sz="3200" b="0" strike="noStrike" spc="-1">
                <a:solidFill>
                  <a:srgbClr val="000000"/>
                </a:solidFill>
                <a:uFill>
                  <a:solidFill>
                    <a:srgbClr val="FFFFFF"/>
                  </a:solidFill>
                </a:uFill>
                <a:latin typeface="Calibri"/>
              </a:rPr>
              <a:t>Ontologies have a </a:t>
            </a:r>
            <a:r>
              <a:rPr lang="en-US" sz="3200" b="1" strike="noStrike" spc="-1">
                <a:solidFill>
                  <a:srgbClr val="000000"/>
                </a:solidFill>
                <a:uFill>
                  <a:solidFill>
                    <a:srgbClr val="FFFFFF"/>
                  </a:solidFill>
                </a:uFill>
                <a:latin typeface="Calibri"/>
              </a:rPr>
              <a:t>rich history </a:t>
            </a:r>
            <a:r>
              <a:rPr lang="en-US" sz="3200" b="0" strike="noStrike" spc="-1">
                <a:solidFill>
                  <a:srgbClr val="000000"/>
                </a:solidFill>
                <a:uFill>
                  <a:solidFill>
                    <a:srgbClr val="FFFFFF"/>
                  </a:solidFill>
                </a:uFill>
                <a:latin typeface="Calibri"/>
              </a:rPr>
              <a:t>in philosophy that has evolved to </a:t>
            </a:r>
            <a:r>
              <a:rPr lang="en-US" sz="3200" b="1" strike="noStrike" spc="-1">
                <a:solidFill>
                  <a:srgbClr val="000000"/>
                </a:solidFill>
                <a:uFill>
                  <a:solidFill>
                    <a:srgbClr val="FFFFFF"/>
                  </a:solidFill>
                </a:uFill>
                <a:latin typeface="Calibri"/>
              </a:rPr>
              <a:t>modular and computable representation of human knowledge</a:t>
            </a:r>
            <a:endParaRPr lang="en-US" sz="1800" b="0" strike="noStrike" spc="-1">
              <a:solidFill>
                <a:srgbClr val="000000"/>
              </a:solidFill>
              <a:uFill>
                <a:solidFill>
                  <a:srgbClr val="FFFFFF"/>
                </a:solidFill>
              </a:uFill>
              <a:latin typeface="Arial"/>
            </a:endParaRPr>
          </a:p>
          <a:p>
            <a:pPr marL="343080" indent="-342360">
              <a:lnSpc>
                <a:spcPct val="100000"/>
              </a:lnSpc>
              <a:spcBef>
                <a:spcPts val="641"/>
              </a:spcBef>
              <a:buClr>
                <a:srgbClr val="000000"/>
              </a:buClr>
              <a:buFont typeface="Arial"/>
              <a:buChar char="•"/>
            </a:pPr>
            <a:r>
              <a:rPr lang="en-US" sz="3200" b="1" strike="noStrike" spc="-1">
                <a:solidFill>
                  <a:srgbClr val="000000"/>
                </a:solidFill>
                <a:uFill>
                  <a:solidFill>
                    <a:srgbClr val="FFFFFF"/>
                  </a:solidFill>
                </a:uFill>
                <a:latin typeface="Calibri"/>
              </a:rPr>
              <a:t>Description logics </a:t>
            </a:r>
            <a:r>
              <a:rPr lang="en-US" sz="3200" b="0" strike="noStrike" spc="-1">
                <a:solidFill>
                  <a:srgbClr val="000000"/>
                </a:solidFill>
                <a:uFill>
                  <a:solidFill>
                    <a:srgbClr val="FFFFFF"/>
                  </a:solidFill>
                </a:uFill>
                <a:latin typeface="Calibri"/>
              </a:rPr>
              <a:t>(e.g. OWL) are the current favored formalism to build and test ontologies.</a:t>
            </a:r>
            <a:endParaRPr lang="en-US" sz="1800" b="0" strike="noStrike" spc="-1">
              <a:solidFill>
                <a:srgbClr val="000000"/>
              </a:solidFill>
              <a:uFill>
                <a:solidFill>
                  <a:srgbClr val="FFFFFF"/>
                </a:solidFill>
              </a:uFill>
              <a:latin typeface="Arial"/>
            </a:endParaRPr>
          </a:p>
          <a:p>
            <a:pPr marL="343080" indent="-342360">
              <a:lnSpc>
                <a:spcPct val="100000"/>
              </a:lnSpc>
              <a:spcBef>
                <a:spcPts val="641"/>
              </a:spcBef>
              <a:buClr>
                <a:srgbClr val="000000"/>
              </a:buClr>
              <a:buFont typeface="Arial"/>
              <a:buChar char="•"/>
            </a:pPr>
            <a:r>
              <a:rPr lang="en-US" sz="3200" b="0" strike="noStrike" spc="-1">
                <a:solidFill>
                  <a:srgbClr val="000000"/>
                </a:solidFill>
                <a:uFill>
                  <a:solidFill>
                    <a:srgbClr val="FFFFFF"/>
                  </a:solidFill>
                </a:uFill>
                <a:latin typeface="Calibri"/>
              </a:rPr>
              <a:t>Ontologies have a </a:t>
            </a:r>
            <a:r>
              <a:rPr lang="en-US" sz="3200" b="1" strike="noStrike" spc="-1">
                <a:solidFill>
                  <a:srgbClr val="000000"/>
                </a:solidFill>
                <a:uFill>
                  <a:solidFill>
                    <a:srgbClr val="FFFFFF"/>
                  </a:solidFill>
                </a:uFill>
                <a:latin typeface="Calibri"/>
              </a:rPr>
              <a:t>variety of uses </a:t>
            </a:r>
            <a:r>
              <a:rPr lang="en-US" sz="3200" b="0" strike="noStrike" spc="-1">
                <a:solidFill>
                  <a:srgbClr val="000000"/>
                </a:solidFill>
                <a:uFill>
                  <a:solidFill>
                    <a:srgbClr val="FFFFFF"/>
                  </a:solidFill>
                </a:uFill>
                <a:latin typeface="Calibri"/>
              </a:rPr>
              <a:t>from the answering questions to enabling sophisticated knowledge discovery.</a:t>
            </a:r>
            <a:endParaRPr lang="en-US" sz="1800" b="0" strike="noStrike" spc="-1">
              <a:solidFill>
                <a:srgbClr val="000000"/>
              </a:solidFill>
              <a:uFill>
                <a:solidFill>
                  <a:srgbClr val="FFFFFF"/>
                </a:solidFill>
              </a:uFill>
              <a:latin typeface="Arial"/>
            </a:endParaRPr>
          </a:p>
          <a:p>
            <a:pPr>
              <a:lnSpc>
                <a:spcPct val="100000"/>
              </a:lnSpc>
              <a:spcBef>
                <a:spcPts val="641"/>
              </a:spcBef>
            </a:pPr>
            <a:endParaRPr lang="en-US" sz="1800" b="0" strike="noStrike" spc="-1">
              <a:solidFill>
                <a:srgbClr val="000000"/>
              </a:solidFill>
              <a:uFill>
                <a:solidFill>
                  <a:srgbClr val="FFFFFF"/>
                </a:solidFill>
              </a:uFill>
              <a:latin typeface="Arial"/>
            </a:endParaRPr>
          </a:p>
        </p:txBody>
      </p:sp>
      <p:sp>
        <p:nvSpPr>
          <p:cNvPr id="551" name="CustomShape 4"/>
          <p:cNvSpPr/>
          <p:nvPr/>
        </p:nvSpPr>
        <p:spPr>
          <a:xfrm>
            <a:off x="0" y="6629400"/>
            <a:ext cx="2133000" cy="220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fld id="{4A756B36-F2EE-4FF7-9231-4F89080AFD61}" type="slidenum">
              <a:rPr lang="en-US" sz="1200" b="0" strike="noStrike" spc="-1">
                <a:solidFill>
                  <a:srgbClr val="8B8B8B"/>
                </a:solidFill>
                <a:uFill>
                  <a:solidFill>
                    <a:srgbClr val="FFFFFF"/>
                  </a:solidFill>
                </a:uFill>
                <a:latin typeface="Calibri"/>
              </a:rPr>
              <a:t>54</a:t>
            </a:fld>
            <a:endParaRPr lang="en-US" sz="1800" b="0" strike="noStrike" spc="-1">
              <a:solidFill>
                <a:srgbClr val="000000"/>
              </a:solidFill>
              <a:uFill>
                <a:solidFill>
                  <a:srgbClr val="FFFFFF"/>
                </a:solidFill>
              </a:uFill>
              <a:latin typeface="Aria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 name="CustomShape 1"/>
          <p:cNvSpPr/>
          <p:nvPr/>
        </p:nvSpPr>
        <p:spPr>
          <a:xfrm>
            <a:off x="457200" y="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1F497D"/>
                </a:solidFill>
                <a:uFill>
                  <a:solidFill>
                    <a:srgbClr val="FFFFFF"/>
                  </a:solidFill>
                </a:uFill>
                <a:latin typeface="Calibri"/>
              </a:rPr>
              <a:t>Acknowledgements</a:t>
            </a:r>
            <a:endParaRPr lang="en-US" sz="1800" b="0" strike="noStrike" spc="-1">
              <a:solidFill>
                <a:srgbClr val="000000"/>
              </a:solidFill>
              <a:uFill>
                <a:solidFill>
                  <a:srgbClr val="FFFFFF"/>
                </a:solidFill>
              </a:uFill>
              <a:latin typeface="Arial"/>
            </a:endParaRPr>
          </a:p>
        </p:txBody>
      </p:sp>
      <p:sp>
        <p:nvSpPr>
          <p:cNvPr id="553" name="CustomShape 2"/>
          <p:cNvSpPr/>
          <p:nvPr/>
        </p:nvSpPr>
        <p:spPr>
          <a:xfrm>
            <a:off x="457200" y="1600200"/>
            <a:ext cx="82288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641"/>
              </a:spcBef>
            </a:pPr>
            <a:r>
              <a:rPr lang="en-US" sz="3200" b="0" strike="noStrike" spc="-1" dirty="0">
                <a:solidFill>
                  <a:srgbClr val="000000"/>
                </a:solidFill>
                <a:uFill>
                  <a:solidFill>
                    <a:srgbClr val="FFFFFF"/>
                  </a:solidFill>
                </a:uFill>
                <a:latin typeface="Calibri"/>
              </a:rPr>
              <a:t>Slides adapted from </a:t>
            </a:r>
            <a:r>
              <a:rPr lang="en-US" sz="3200" b="0" i="1" strike="noStrike" spc="-1" dirty="0">
                <a:solidFill>
                  <a:srgbClr val="000000"/>
                </a:solidFill>
                <a:uFill>
                  <a:solidFill>
                    <a:srgbClr val="FFFFFF"/>
                  </a:solidFill>
                </a:uFill>
                <a:latin typeface="Calibri"/>
              </a:rPr>
              <a:t>leaders</a:t>
            </a:r>
            <a:r>
              <a:rPr lang="en-US" sz="3200" b="0" strike="noStrike" spc="-1" dirty="0">
                <a:solidFill>
                  <a:srgbClr val="000000"/>
                </a:solidFill>
                <a:uFill>
                  <a:solidFill>
                    <a:srgbClr val="FFFFFF"/>
                  </a:solidFill>
                </a:uFill>
                <a:latin typeface="Calibri"/>
              </a:rPr>
              <a:t> in the field:</a:t>
            </a:r>
            <a:endParaRPr lang="en-US" sz="1800" b="0" strike="noStrike" spc="-1" dirty="0">
              <a:solidFill>
                <a:srgbClr val="000000"/>
              </a:solidFill>
              <a:uFill>
                <a:solidFill>
                  <a:srgbClr val="FFFFFF"/>
                </a:solidFill>
              </a:uFill>
              <a:latin typeface="Arial"/>
            </a:endParaRPr>
          </a:p>
          <a:p>
            <a:pPr marL="343080" indent="-342360">
              <a:lnSpc>
                <a:spcPct val="100000"/>
              </a:lnSpc>
              <a:spcBef>
                <a:spcPts val="641"/>
              </a:spcBef>
              <a:buClr>
                <a:srgbClr val="000000"/>
              </a:buClr>
              <a:buFont typeface="Arial"/>
              <a:buChar char="•"/>
            </a:pPr>
            <a:r>
              <a:rPr lang="en-US" sz="3200" b="0" strike="noStrike" spc="-1" dirty="0">
                <a:solidFill>
                  <a:srgbClr val="000000"/>
                </a:solidFill>
                <a:uFill>
                  <a:solidFill>
                    <a:srgbClr val="FFFFFF"/>
                  </a:solidFill>
                </a:uFill>
                <a:latin typeface="Calibri"/>
              </a:rPr>
              <a:t>Mark </a:t>
            </a:r>
            <a:r>
              <a:rPr lang="en-US" sz="3200" b="0" strike="noStrike" spc="-1" dirty="0" err="1">
                <a:solidFill>
                  <a:srgbClr val="000000"/>
                </a:solidFill>
                <a:uFill>
                  <a:solidFill>
                    <a:srgbClr val="FFFFFF"/>
                  </a:solidFill>
                </a:uFill>
                <a:latin typeface="Calibri"/>
              </a:rPr>
              <a:t>Musen</a:t>
            </a:r>
            <a:endParaRPr lang="en-US" sz="1800" b="0" strike="noStrike" spc="-1" dirty="0">
              <a:solidFill>
                <a:srgbClr val="000000"/>
              </a:solidFill>
              <a:uFill>
                <a:solidFill>
                  <a:srgbClr val="FFFFFF"/>
                </a:solidFill>
              </a:uFill>
              <a:latin typeface="Arial"/>
            </a:endParaRPr>
          </a:p>
          <a:p>
            <a:pPr marL="343080" indent="-342360">
              <a:lnSpc>
                <a:spcPct val="100000"/>
              </a:lnSpc>
              <a:spcBef>
                <a:spcPts val="641"/>
              </a:spcBef>
              <a:buClr>
                <a:srgbClr val="000000"/>
              </a:buClr>
              <a:buFont typeface="Arial"/>
              <a:buChar char="•"/>
            </a:pPr>
            <a:r>
              <a:rPr lang="en-US" sz="3200" b="0" strike="noStrike" spc="-1" dirty="0">
                <a:solidFill>
                  <a:srgbClr val="000000"/>
                </a:solidFill>
                <a:uFill>
                  <a:solidFill>
                    <a:srgbClr val="FFFFFF"/>
                  </a:solidFill>
                </a:uFill>
                <a:latin typeface="Calibri"/>
              </a:rPr>
              <a:t>Barry Smith</a:t>
            </a:r>
            <a:endParaRPr lang="en-US" sz="1800" b="0" strike="noStrike" spc="-1" dirty="0">
              <a:solidFill>
                <a:srgbClr val="000000"/>
              </a:solidFill>
              <a:uFill>
                <a:solidFill>
                  <a:srgbClr val="FFFFFF"/>
                </a:solidFill>
              </a:uFill>
              <a:latin typeface="Arial"/>
            </a:endParaRPr>
          </a:p>
          <a:p>
            <a:pPr marL="343080" indent="-342360">
              <a:lnSpc>
                <a:spcPct val="100000"/>
              </a:lnSpc>
              <a:spcBef>
                <a:spcPts val="641"/>
              </a:spcBef>
              <a:buClr>
                <a:srgbClr val="000000"/>
              </a:buClr>
              <a:buFont typeface="Arial"/>
              <a:buChar char="•"/>
            </a:pPr>
            <a:r>
              <a:rPr lang="en-US" sz="3200" b="0" strike="noStrike" spc="-1" dirty="0">
                <a:solidFill>
                  <a:srgbClr val="000000"/>
                </a:solidFill>
                <a:uFill>
                  <a:solidFill>
                    <a:srgbClr val="FFFFFF"/>
                  </a:solidFill>
                </a:uFill>
                <a:latin typeface="Calibri"/>
              </a:rPr>
              <a:t>Ian </a:t>
            </a:r>
            <a:r>
              <a:rPr lang="en-US" sz="3200" b="0" strike="noStrike" spc="-1" dirty="0" err="1">
                <a:solidFill>
                  <a:srgbClr val="000000"/>
                </a:solidFill>
                <a:uFill>
                  <a:solidFill>
                    <a:srgbClr val="FFFFFF"/>
                  </a:solidFill>
                </a:uFill>
                <a:latin typeface="Calibri"/>
              </a:rPr>
              <a:t>Horrocks</a:t>
            </a:r>
            <a:endParaRPr lang="en-US" sz="1800" b="0" strike="noStrike" spc="-1" dirty="0">
              <a:solidFill>
                <a:srgbClr val="000000"/>
              </a:solidFill>
              <a:uFill>
                <a:solidFill>
                  <a:srgbClr val="FFFFFF"/>
                </a:solidFill>
              </a:uFill>
              <a:latin typeface="Arial"/>
            </a:endParaRPr>
          </a:p>
          <a:p>
            <a:pPr marL="343080" indent="-342360">
              <a:lnSpc>
                <a:spcPct val="100000"/>
              </a:lnSpc>
              <a:spcBef>
                <a:spcPts val="641"/>
              </a:spcBef>
              <a:buClr>
                <a:srgbClr val="000000"/>
              </a:buClr>
              <a:buFont typeface="Arial"/>
              <a:buChar char="•"/>
            </a:pPr>
            <a:r>
              <a:rPr lang="en-US" sz="3200" b="0" strike="noStrike" spc="-1" dirty="0">
                <a:solidFill>
                  <a:srgbClr val="000000"/>
                </a:solidFill>
                <a:uFill>
                  <a:solidFill>
                    <a:srgbClr val="FFFFFF"/>
                  </a:solidFill>
                </a:uFill>
                <a:latin typeface="Calibri"/>
              </a:rPr>
              <a:t>Robert </a:t>
            </a:r>
            <a:r>
              <a:rPr lang="en-US" sz="3200" b="0" strike="noStrike" spc="-1" dirty="0" err="1">
                <a:solidFill>
                  <a:srgbClr val="000000"/>
                </a:solidFill>
                <a:uFill>
                  <a:solidFill>
                    <a:srgbClr val="FFFFFF"/>
                  </a:solidFill>
                </a:uFill>
                <a:latin typeface="Calibri"/>
              </a:rPr>
              <a:t>Hoehndorf</a:t>
            </a:r>
            <a:endParaRPr lang="en-US" sz="1800" b="0" strike="noStrike" spc="-1" dirty="0">
              <a:solidFill>
                <a:srgbClr val="000000"/>
              </a:solidFill>
              <a:uFill>
                <a:solidFill>
                  <a:srgbClr val="FFFFFF"/>
                </a:solidFill>
              </a:uFill>
              <a:latin typeface="Arial"/>
            </a:endParaRPr>
          </a:p>
          <a:p>
            <a:pPr marL="343080" indent="-342360">
              <a:lnSpc>
                <a:spcPct val="100000"/>
              </a:lnSpc>
              <a:spcBef>
                <a:spcPts val="641"/>
              </a:spcBef>
              <a:buClr>
                <a:srgbClr val="000000"/>
              </a:buClr>
              <a:buFont typeface="Arial"/>
              <a:buChar char="•"/>
            </a:pPr>
            <a:r>
              <a:rPr lang="en-US" sz="3200" b="0" strike="noStrike" spc="-1" dirty="0">
                <a:solidFill>
                  <a:srgbClr val="000000"/>
                </a:solidFill>
                <a:uFill>
                  <a:solidFill>
                    <a:srgbClr val="FFFFFF"/>
                  </a:solidFill>
                </a:uFill>
                <a:latin typeface="Calibri"/>
              </a:rPr>
              <a:t>Melissa </a:t>
            </a:r>
            <a:r>
              <a:rPr lang="en-US" sz="3200" b="0" strike="noStrike" spc="-1" dirty="0" err="1">
                <a:solidFill>
                  <a:srgbClr val="000000"/>
                </a:solidFill>
                <a:uFill>
                  <a:solidFill>
                    <a:srgbClr val="FFFFFF"/>
                  </a:solidFill>
                </a:uFill>
                <a:latin typeface="Calibri"/>
              </a:rPr>
              <a:t>Haendel</a:t>
            </a:r>
            <a:endParaRPr lang="en-US" sz="1800" b="0" strike="noStrike" spc="-1" dirty="0">
              <a:solidFill>
                <a:srgbClr val="000000"/>
              </a:solidFill>
              <a:uFill>
                <a:solidFill>
                  <a:srgbClr val="FFFFFF"/>
                </a:solidFill>
              </a:uFill>
              <a:latin typeface="Arial"/>
            </a:endParaRPr>
          </a:p>
          <a:p>
            <a:pPr marL="343080" indent="-342360">
              <a:lnSpc>
                <a:spcPct val="100000"/>
              </a:lnSpc>
              <a:spcBef>
                <a:spcPts val="641"/>
              </a:spcBef>
              <a:buClr>
                <a:srgbClr val="000000"/>
              </a:buClr>
              <a:buFont typeface="Arial"/>
              <a:buChar char="•"/>
            </a:pPr>
            <a:r>
              <a:rPr lang="en-US" sz="3200" b="0" strike="noStrike" spc="-1" dirty="0">
                <a:solidFill>
                  <a:srgbClr val="000000"/>
                </a:solidFill>
                <a:uFill>
                  <a:solidFill>
                    <a:srgbClr val="FFFFFF"/>
                  </a:solidFill>
                </a:uFill>
                <a:latin typeface="Calibri"/>
              </a:rPr>
              <a:t>Paul Schofield</a:t>
            </a:r>
            <a:endParaRPr lang="en-US" sz="1800" b="0" strike="noStrike" spc="-1" dirty="0">
              <a:solidFill>
                <a:srgbClr val="000000"/>
              </a:solidFill>
              <a:uFill>
                <a:solidFill>
                  <a:srgbClr val="FFFFFF"/>
                </a:solidFill>
              </a:uFill>
              <a:latin typeface="Arial"/>
            </a:endParaRPr>
          </a:p>
          <a:p>
            <a:pPr>
              <a:lnSpc>
                <a:spcPct val="100000"/>
              </a:lnSpc>
              <a:spcBef>
                <a:spcPts val="641"/>
              </a:spcBef>
            </a:pPr>
            <a:endParaRPr lang="en-US" sz="1800" b="0" strike="noStrike" spc="-1" dirty="0">
              <a:solidFill>
                <a:srgbClr val="000000"/>
              </a:solidFill>
              <a:uFill>
                <a:solidFill>
                  <a:srgbClr val="FFFFFF"/>
                </a:solidFill>
              </a:uFill>
              <a:latin typeface="Arial"/>
            </a:endParaRPr>
          </a:p>
        </p:txBody>
      </p:sp>
      <p:sp>
        <p:nvSpPr>
          <p:cNvPr id="555" name="CustomShape 4"/>
          <p:cNvSpPr/>
          <p:nvPr/>
        </p:nvSpPr>
        <p:spPr>
          <a:xfrm>
            <a:off x="0" y="6629400"/>
            <a:ext cx="2133000" cy="220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fld id="{CE522614-554E-49D9-AA64-E59259395449}" type="slidenum">
              <a:rPr lang="en-US" sz="1200" b="0" strike="noStrike" spc="-1">
                <a:solidFill>
                  <a:srgbClr val="8B8B8B"/>
                </a:solidFill>
                <a:uFill>
                  <a:solidFill>
                    <a:srgbClr val="FFFFFF"/>
                  </a:solidFill>
                </a:uFill>
                <a:latin typeface="Calibri"/>
              </a:rPr>
              <a:t>55</a:t>
            </a:fld>
            <a:endParaRPr lang="en-US" sz="1800" b="0" strike="noStrike" spc="-1">
              <a:solidFill>
                <a:srgbClr val="000000"/>
              </a:solidFill>
              <a:uFill>
                <a:solidFill>
                  <a:srgbClr val="FFFFFF"/>
                </a:solidFill>
              </a:uFill>
              <a:latin typeface="Aria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 name="CustomShape 1"/>
          <p:cNvSpPr/>
          <p:nvPr/>
        </p:nvSpPr>
        <p:spPr>
          <a:xfrm>
            <a:off x="644040" y="1676520"/>
            <a:ext cx="4900680" cy="364320"/>
          </a:xfrm>
          <a:prstGeom prst="rect">
            <a:avLst/>
          </a:prstGeom>
          <a:noFill/>
          <a:ln w="12600">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i="1" strike="noStrike" spc="-1">
                <a:solidFill>
                  <a:srgbClr val="000000"/>
                </a:solidFill>
                <a:uFill>
                  <a:solidFill>
                    <a:srgbClr val="FFFFFF"/>
                  </a:solidFill>
                </a:uFill>
                <a:latin typeface="Book Antiqua"/>
                <a:ea typeface="DejaVu Sans"/>
              </a:rPr>
              <a:t>Supreme genus:</a:t>
            </a:r>
            <a:r>
              <a:rPr lang="en-US" sz="1800" b="0" strike="noStrike" spc="-1">
                <a:solidFill>
                  <a:srgbClr val="000000"/>
                </a:solidFill>
                <a:uFill>
                  <a:solidFill>
                    <a:srgbClr val="FFFFFF"/>
                  </a:solidFill>
                </a:uFill>
                <a:latin typeface="Book Antiqua"/>
                <a:ea typeface="DejaVu Sans"/>
              </a:rPr>
              <a:t>			</a:t>
            </a:r>
            <a:r>
              <a:rPr lang="en-US" sz="1800" b="1" strike="noStrike" spc="-1">
                <a:solidFill>
                  <a:srgbClr val="1F497D"/>
                </a:solidFill>
                <a:uFill>
                  <a:solidFill>
                    <a:srgbClr val="FFFFFF"/>
                  </a:solidFill>
                </a:uFill>
                <a:latin typeface="Book Antiqua"/>
                <a:ea typeface="DejaVu Sans"/>
              </a:rPr>
              <a:t>SUBSTANCE</a:t>
            </a:r>
            <a:endParaRPr lang="en-US" sz="1800" b="0" strike="noStrike" spc="-1">
              <a:solidFill>
                <a:srgbClr val="000000"/>
              </a:solidFill>
              <a:uFill>
                <a:solidFill>
                  <a:srgbClr val="FFFFFF"/>
                </a:solidFill>
              </a:uFill>
              <a:latin typeface="Arial"/>
            </a:endParaRPr>
          </a:p>
        </p:txBody>
      </p:sp>
      <p:sp>
        <p:nvSpPr>
          <p:cNvPr id="261" name="CustomShape 2"/>
          <p:cNvSpPr/>
          <p:nvPr/>
        </p:nvSpPr>
        <p:spPr>
          <a:xfrm>
            <a:off x="1113840" y="2529000"/>
            <a:ext cx="6045120" cy="364320"/>
          </a:xfrm>
          <a:prstGeom prst="rect">
            <a:avLst/>
          </a:prstGeom>
          <a:noFill/>
          <a:ln w="12600">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i="1" strike="noStrike" spc="-1">
                <a:solidFill>
                  <a:srgbClr val="000000"/>
                </a:solidFill>
                <a:uFill>
                  <a:solidFill>
                    <a:srgbClr val="FFFFFF"/>
                  </a:solidFill>
                </a:uFill>
                <a:latin typeface="Book Antiqua"/>
                <a:ea typeface="DejaVu Sans"/>
              </a:rPr>
              <a:t>Subordinate genera:</a:t>
            </a:r>
            <a:r>
              <a:rPr lang="en-US" sz="1800" b="0" strike="noStrike" spc="-1">
                <a:solidFill>
                  <a:srgbClr val="000000"/>
                </a:solidFill>
                <a:uFill>
                  <a:solidFill>
                    <a:srgbClr val="FFFFFF"/>
                  </a:solidFill>
                </a:uFill>
                <a:latin typeface="Book Antiqua"/>
                <a:ea typeface="DejaVu Sans"/>
              </a:rPr>
              <a:t>		    </a:t>
            </a:r>
            <a:r>
              <a:rPr lang="en-US" sz="1800" b="1" strike="noStrike" spc="-1">
                <a:solidFill>
                  <a:srgbClr val="000000"/>
                </a:solidFill>
                <a:uFill>
                  <a:solidFill>
                    <a:srgbClr val="FFFFFF"/>
                  </a:solidFill>
                </a:uFill>
                <a:latin typeface="Book Antiqua"/>
                <a:ea typeface="DejaVu Sans"/>
              </a:rPr>
              <a:t> </a:t>
            </a:r>
            <a:r>
              <a:rPr lang="en-US" sz="1800" b="1" strike="noStrike" spc="-1">
                <a:solidFill>
                  <a:srgbClr val="1F497D"/>
                </a:solidFill>
                <a:uFill>
                  <a:solidFill>
                    <a:srgbClr val="FFFFFF"/>
                  </a:solidFill>
                </a:uFill>
                <a:latin typeface="Book Antiqua"/>
                <a:ea typeface="DejaVu Sans"/>
              </a:rPr>
              <a:t>BODY</a:t>
            </a:r>
            <a:r>
              <a:rPr lang="en-US" sz="1800" b="0" strike="noStrike" spc="-1">
                <a:solidFill>
                  <a:srgbClr val="000000"/>
                </a:solidFill>
                <a:uFill>
                  <a:solidFill>
                    <a:srgbClr val="FFFFFF"/>
                  </a:solidFill>
                </a:uFill>
                <a:latin typeface="Book Antiqua"/>
                <a:ea typeface="DejaVu Sans"/>
              </a:rPr>
              <a:t>		</a:t>
            </a:r>
            <a:r>
              <a:rPr lang="en-US" sz="1800" b="1" strike="noStrike" spc="-1">
                <a:solidFill>
                  <a:srgbClr val="1F497D"/>
                </a:solidFill>
                <a:uFill>
                  <a:solidFill>
                    <a:srgbClr val="FFFFFF"/>
                  </a:solidFill>
                </a:uFill>
                <a:latin typeface="Book Antiqua"/>
                <a:ea typeface="DejaVu Sans"/>
              </a:rPr>
              <a:t>SPIRIT</a:t>
            </a:r>
            <a:endParaRPr lang="en-US" sz="1800" b="0" strike="noStrike" spc="-1">
              <a:solidFill>
                <a:srgbClr val="000000"/>
              </a:solidFill>
              <a:uFill>
                <a:solidFill>
                  <a:srgbClr val="FFFFFF"/>
                </a:solidFill>
              </a:uFill>
              <a:latin typeface="Arial"/>
            </a:endParaRPr>
          </a:p>
        </p:txBody>
      </p:sp>
      <p:sp>
        <p:nvSpPr>
          <p:cNvPr id="262" name="CustomShape 3"/>
          <p:cNvSpPr/>
          <p:nvPr/>
        </p:nvSpPr>
        <p:spPr>
          <a:xfrm>
            <a:off x="547200" y="2071800"/>
            <a:ext cx="6195960" cy="364320"/>
          </a:xfrm>
          <a:prstGeom prst="rect">
            <a:avLst/>
          </a:prstGeom>
          <a:noFill/>
          <a:ln w="12600">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i="1" strike="noStrike" spc="-1">
                <a:solidFill>
                  <a:srgbClr val="000000"/>
                </a:solidFill>
                <a:uFill>
                  <a:solidFill>
                    <a:srgbClr val="FFFFFF"/>
                  </a:solidFill>
                </a:uFill>
                <a:latin typeface="Book Antiqua"/>
                <a:ea typeface="DejaVu Sans"/>
              </a:rPr>
              <a:t>Differentiae:</a:t>
            </a:r>
            <a:r>
              <a:rPr lang="en-US" sz="1800" b="0" strike="noStrike" spc="-1">
                <a:solidFill>
                  <a:srgbClr val="000000"/>
                </a:solidFill>
                <a:uFill>
                  <a:solidFill>
                    <a:srgbClr val="FFFFFF"/>
                  </a:solidFill>
                </a:uFill>
                <a:latin typeface="Book Antiqua"/>
                <a:ea typeface="DejaVu Sans"/>
              </a:rPr>
              <a:t>		material		         immaterial</a:t>
            </a:r>
            <a:endParaRPr lang="en-US" sz="1800" b="0" strike="noStrike" spc="-1">
              <a:solidFill>
                <a:srgbClr val="000000"/>
              </a:solidFill>
              <a:uFill>
                <a:solidFill>
                  <a:srgbClr val="FFFFFF"/>
                </a:solidFill>
              </a:uFill>
              <a:latin typeface="Arial"/>
            </a:endParaRPr>
          </a:p>
        </p:txBody>
      </p:sp>
      <p:sp>
        <p:nvSpPr>
          <p:cNvPr id="263" name="CustomShape 4"/>
          <p:cNvSpPr/>
          <p:nvPr/>
        </p:nvSpPr>
        <p:spPr>
          <a:xfrm>
            <a:off x="546120" y="2909880"/>
            <a:ext cx="6104520" cy="364320"/>
          </a:xfrm>
          <a:prstGeom prst="rect">
            <a:avLst/>
          </a:prstGeom>
          <a:noFill/>
          <a:ln w="12600">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i="1" strike="noStrike" spc="-1">
                <a:solidFill>
                  <a:srgbClr val="000000"/>
                </a:solidFill>
                <a:uFill>
                  <a:solidFill>
                    <a:srgbClr val="FFFFFF"/>
                  </a:solidFill>
                </a:uFill>
                <a:latin typeface="Book Antiqua"/>
                <a:ea typeface="DejaVu Sans"/>
              </a:rPr>
              <a:t>Differentiae:</a:t>
            </a:r>
            <a:r>
              <a:rPr lang="en-US" sz="1800" b="0" strike="noStrike" spc="-1">
                <a:solidFill>
                  <a:srgbClr val="000000"/>
                </a:solidFill>
                <a:uFill>
                  <a:solidFill>
                    <a:srgbClr val="FFFFFF"/>
                  </a:solidFill>
                </a:uFill>
                <a:latin typeface="Book Antiqua"/>
                <a:ea typeface="DejaVu Sans"/>
              </a:rPr>
              <a:t>		animate		         inanimate</a:t>
            </a:r>
            <a:endParaRPr lang="en-US" sz="1800" b="0" strike="noStrike" spc="-1">
              <a:solidFill>
                <a:srgbClr val="000000"/>
              </a:solidFill>
              <a:uFill>
                <a:solidFill>
                  <a:srgbClr val="FFFFFF"/>
                </a:solidFill>
              </a:uFill>
              <a:latin typeface="Arial"/>
            </a:endParaRPr>
          </a:p>
        </p:txBody>
      </p:sp>
      <p:sp>
        <p:nvSpPr>
          <p:cNvPr id="264" name="CustomShape 5"/>
          <p:cNvSpPr/>
          <p:nvPr/>
        </p:nvSpPr>
        <p:spPr>
          <a:xfrm>
            <a:off x="366840" y="3672000"/>
            <a:ext cx="6488640" cy="364320"/>
          </a:xfrm>
          <a:prstGeom prst="rect">
            <a:avLst/>
          </a:prstGeom>
          <a:noFill/>
          <a:ln w="12600">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i="1" strike="noStrike" spc="-1">
                <a:solidFill>
                  <a:srgbClr val="000000"/>
                </a:solidFill>
                <a:uFill>
                  <a:solidFill>
                    <a:srgbClr val="FFFFFF"/>
                  </a:solidFill>
                </a:uFill>
                <a:latin typeface="Book Antiqua"/>
                <a:ea typeface="DejaVu Sans"/>
              </a:rPr>
              <a:t>Differentiae:</a:t>
            </a:r>
            <a:r>
              <a:rPr lang="en-US" sz="1800" b="0" strike="noStrike" spc="-1">
                <a:solidFill>
                  <a:srgbClr val="000000"/>
                </a:solidFill>
                <a:uFill>
                  <a:solidFill>
                    <a:srgbClr val="FFFFFF"/>
                  </a:solidFill>
                </a:uFill>
                <a:latin typeface="Book Antiqua"/>
                <a:ea typeface="DejaVu Sans"/>
              </a:rPr>
              <a:t>		sensitive	        	       insensitive</a:t>
            </a:r>
            <a:endParaRPr lang="en-US" sz="1800" b="0" strike="noStrike" spc="-1">
              <a:solidFill>
                <a:srgbClr val="000000"/>
              </a:solidFill>
              <a:uFill>
                <a:solidFill>
                  <a:srgbClr val="FFFFFF"/>
                </a:solidFill>
              </a:uFill>
              <a:latin typeface="Arial"/>
            </a:endParaRPr>
          </a:p>
        </p:txBody>
      </p:sp>
      <p:sp>
        <p:nvSpPr>
          <p:cNvPr id="265" name="CustomShape 6"/>
          <p:cNvSpPr/>
          <p:nvPr/>
        </p:nvSpPr>
        <p:spPr>
          <a:xfrm>
            <a:off x="788760" y="3290760"/>
            <a:ext cx="6936840" cy="364320"/>
          </a:xfrm>
          <a:prstGeom prst="rect">
            <a:avLst/>
          </a:prstGeom>
          <a:noFill/>
          <a:ln w="12600">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i="1" strike="noStrike" spc="-1">
                <a:solidFill>
                  <a:srgbClr val="000000"/>
                </a:solidFill>
                <a:uFill>
                  <a:solidFill>
                    <a:srgbClr val="FFFFFF"/>
                  </a:solidFill>
                </a:uFill>
                <a:latin typeface="Book Antiqua"/>
                <a:ea typeface="DejaVu Sans"/>
              </a:rPr>
              <a:t>Subordinate genera:</a:t>
            </a:r>
            <a:r>
              <a:rPr lang="en-US" sz="1800" b="0" strike="noStrike" spc="-1">
                <a:solidFill>
                  <a:srgbClr val="000000"/>
                </a:solidFill>
                <a:uFill>
                  <a:solidFill>
                    <a:srgbClr val="FFFFFF"/>
                  </a:solidFill>
                </a:uFill>
                <a:latin typeface="Book Antiqua"/>
                <a:ea typeface="DejaVu Sans"/>
              </a:rPr>
              <a:t>		    </a:t>
            </a:r>
            <a:r>
              <a:rPr lang="en-US" sz="1800" b="1" strike="noStrike" spc="-1">
                <a:solidFill>
                  <a:srgbClr val="1F497D"/>
                </a:solidFill>
                <a:uFill>
                  <a:solidFill>
                    <a:srgbClr val="FFFFFF"/>
                  </a:solidFill>
                </a:uFill>
                <a:latin typeface="Book Antiqua"/>
                <a:ea typeface="DejaVu Sans"/>
              </a:rPr>
              <a:t>LIVING</a:t>
            </a:r>
            <a:r>
              <a:rPr lang="en-US" sz="1800" b="0" strike="noStrike" spc="-1">
                <a:solidFill>
                  <a:srgbClr val="000000"/>
                </a:solidFill>
                <a:uFill>
                  <a:solidFill>
                    <a:srgbClr val="FFFFFF"/>
                  </a:solidFill>
                </a:uFill>
                <a:latin typeface="Book Antiqua"/>
                <a:ea typeface="DejaVu Sans"/>
              </a:rPr>
              <a:t>	              </a:t>
            </a:r>
            <a:r>
              <a:rPr lang="en-US" sz="1800" b="1" strike="noStrike" spc="-1">
                <a:solidFill>
                  <a:srgbClr val="1F497D"/>
                </a:solidFill>
                <a:uFill>
                  <a:solidFill>
                    <a:srgbClr val="FFFFFF"/>
                  </a:solidFill>
                </a:uFill>
                <a:latin typeface="Book Antiqua"/>
                <a:ea typeface="DejaVu Sans"/>
              </a:rPr>
              <a:t>MINERAL</a:t>
            </a:r>
            <a:endParaRPr lang="en-US" sz="1800" b="0" strike="noStrike" spc="-1">
              <a:solidFill>
                <a:srgbClr val="000000"/>
              </a:solidFill>
              <a:uFill>
                <a:solidFill>
                  <a:srgbClr val="FFFFFF"/>
                </a:solidFill>
              </a:uFill>
              <a:latin typeface="Arial"/>
            </a:endParaRPr>
          </a:p>
        </p:txBody>
      </p:sp>
      <p:sp>
        <p:nvSpPr>
          <p:cNvPr id="266" name="CustomShape 7"/>
          <p:cNvSpPr/>
          <p:nvPr/>
        </p:nvSpPr>
        <p:spPr>
          <a:xfrm>
            <a:off x="485640" y="4129200"/>
            <a:ext cx="7571520" cy="364320"/>
          </a:xfrm>
          <a:prstGeom prst="rect">
            <a:avLst/>
          </a:prstGeom>
          <a:noFill/>
          <a:ln w="12600">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i="1" strike="noStrike" spc="-1">
                <a:solidFill>
                  <a:srgbClr val="000000"/>
                </a:solidFill>
                <a:uFill>
                  <a:solidFill>
                    <a:srgbClr val="FFFFFF"/>
                  </a:solidFill>
                </a:uFill>
                <a:latin typeface="Book Antiqua"/>
                <a:ea typeface="DejaVu Sans"/>
              </a:rPr>
              <a:t>Proximate genera:</a:t>
            </a:r>
            <a:r>
              <a:rPr lang="en-US" sz="1800" b="0" strike="noStrike" spc="-1">
                <a:solidFill>
                  <a:srgbClr val="000000"/>
                </a:solidFill>
                <a:uFill>
                  <a:solidFill>
                    <a:srgbClr val="FFFFFF"/>
                  </a:solidFill>
                </a:uFill>
                <a:latin typeface="Book Antiqua"/>
                <a:ea typeface="DejaVu Sans"/>
              </a:rPr>
              <a:t>			</a:t>
            </a:r>
            <a:r>
              <a:rPr lang="en-US" sz="1800" b="1" strike="noStrike" spc="-1">
                <a:solidFill>
                  <a:srgbClr val="1F497D"/>
                </a:solidFill>
                <a:uFill>
                  <a:solidFill>
                    <a:srgbClr val="FFFFFF"/>
                  </a:solidFill>
                </a:uFill>
                <a:latin typeface="Book Antiqua"/>
                <a:ea typeface="DejaVu Sans"/>
              </a:rPr>
              <a:t>ANIMAL</a:t>
            </a:r>
            <a:r>
              <a:rPr lang="en-US" sz="1800" b="0" strike="noStrike" spc="-1">
                <a:solidFill>
                  <a:srgbClr val="000000"/>
                </a:solidFill>
                <a:uFill>
                  <a:solidFill>
                    <a:srgbClr val="FFFFFF"/>
                  </a:solidFill>
                </a:uFill>
                <a:latin typeface="Book Antiqua"/>
                <a:ea typeface="DejaVu Sans"/>
              </a:rPr>
              <a:t>		</a:t>
            </a:r>
            <a:r>
              <a:rPr lang="en-US" sz="1800" b="1" strike="noStrike" spc="-1">
                <a:solidFill>
                  <a:srgbClr val="1F497D"/>
                </a:solidFill>
                <a:uFill>
                  <a:solidFill>
                    <a:srgbClr val="FFFFFF"/>
                  </a:solidFill>
                </a:uFill>
                <a:latin typeface="Book Antiqua"/>
                <a:ea typeface="DejaVu Sans"/>
              </a:rPr>
              <a:t>PLANT</a:t>
            </a:r>
            <a:endParaRPr lang="en-US" sz="1800" b="0" strike="noStrike" spc="-1">
              <a:solidFill>
                <a:srgbClr val="000000"/>
              </a:solidFill>
              <a:uFill>
                <a:solidFill>
                  <a:srgbClr val="FFFFFF"/>
                </a:solidFill>
              </a:uFill>
              <a:latin typeface="Arial"/>
            </a:endParaRPr>
          </a:p>
        </p:txBody>
      </p:sp>
      <p:sp>
        <p:nvSpPr>
          <p:cNvPr id="267" name="CustomShape 8"/>
          <p:cNvSpPr/>
          <p:nvPr/>
        </p:nvSpPr>
        <p:spPr>
          <a:xfrm>
            <a:off x="1369440" y="4967280"/>
            <a:ext cx="5578560" cy="364320"/>
          </a:xfrm>
          <a:prstGeom prst="rect">
            <a:avLst/>
          </a:prstGeom>
          <a:noFill/>
          <a:ln w="12600">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i="1" strike="noStrike" spc="-1">
                <a:solidFill>
                  <a:srgbClr val="000000"/>
                </a:solidFill>
                <a:uFill>
                  <a:solidFill>
                    <a:srgbClr val="FFFFFF"/>
                  </a:solidFill>
                </a:uFill>
                <a:latin typeface="Book Antiqua"/>
                <a:ea typeface="DejaVu Sans"/>
              </a:rPr>
              <a:t>Species:</a:t>
            </a:r>
            <a:r>
              <a:rPr lang="en-US" sz="1800" b="0" strike="noStrike" spc="-1">
                <a:solidFill>
                  <a:srgbClr val="000000"/>
                </a:solidFill>
                <a:uFill>
                  <a:solidFill>
                    <a:srgbClr val="FFFFFF"/>
                  </a:solidFill>
                </a:uFill>
                <a:latin typeface="Book Antiqua"/>
                <a:ea typeface="DejaVu Sans"/>
              </a:rPr>
              <a:t>				</a:t>
            </a:r>
            <a:r>
              <a:rPr lang="en-US" sz="1800" b="1" strike="noStrike" spc="-1">
                <a:solidFill>
                  <a:srgbClr val="1F497D"/>
                </a:solidFill>
                <a:uFill>
                  <a:solidFill>
                    <a:srgbClr val="FFFFFF"/>
                  </a:solidFill>
                </a:uFill>
                <a:latin typeface="Book Antiqua"/>
                <a:ea typeface="DejaVu Sans"/>
              </a:rPr>
              <a:t>HUMAN</a:t>
            </a:r>
            <a:r>
              <a:rPr lang="en-US" sz="1800" b="0" strike="noStrike" spc="-1">
                <a:solidFill>
                  <a:srgbClr val="000000"/>
                </a:solidFill>
                <a:uFill>
                  <a:solidFill>
                    <a:srgbClr val="FFFFFF"/>
                  </a:solidFill>
                </a:uFill>
                <a:latin typeface="Book Antiqua"/>
                <a:ea typeface="DejaVu Sans"/>
              </a:rPr>
              <a:t>		</a:t>
            </a:r>
            <a:r>
              <a:rPr lang="en-US" sz="1800" b="1" strike="noStrike" spc="-1">
                <a:solidFill>
                  <a:srgbClr val="1F497D"/>
                </a:solidFill>
                <a:uFill>
                  <a:solidFill>
                    <a:srgbClr val="FFFFFF"/>
                  </a:solidFill>
                </a:uFill>
                <a:latin typeface="Book Antiqua"/>
                <a:ea typeface="DejaVu Sans"/>
              </a:rPr>
              <a:t>BEAST</a:t>
            </a:r>
            <a:endParaRPr lang="en-US" sz="1800" b="0" strike="noStrike" spc="-1">
              <a:solidFill>
                <a:srgbClr val="000000"/>
              </a:solidFill>
              <a:uFill>
                <a:solidFill>
                  <a:srgbClr val="FFFFFF"/>
                </a:solidFill>
              </a:uFill>
              <a:latin typeface="Arial"/>
            </a:endParaRPr>
          </a:p>
        </p:txBody>
      </p:sp>
      <p:sp>
        <p:nvSpPr>
          <p:cNvPr id="268" name="CustomShape 9"/>
          <p:cNvSpPr/>
          <p:nvPr/>
        </p:nvSpPr>
        <p:spPr>
          <a:xfrm>
            <a:off x="843120" y="4510080"/>
            <a:ext cx="5382000" cy="364320"/>
          </a:xfrm>
          <a:prstGeom prst="rect">
            <a:avLst/>
          </a:prstGeom>
          <a:noFill/>
          <a:ln w="12600">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i="1" strike="noStrike" spc="-1">
                <a:solidFill>
                  <a:srgbClr val="000000"/>
                </a:solidFill>
                <a:uFill>
                  <a:solidFill>
                    <a:srgbClr val="FFFFFF"/>
                  </a:solidFill>
                </a:uFill>
                <a:latin typeface="Book Antiqua"/>
                <a:ea typeface="DejaVu Sans"/>
              </a:rPr>
              <a:t>Differentiae:</a:t>
            </a:r>
            <a:r>
              <a:rPr lang="en-US" sz="1800" b="0" strike="noStrike" spc="-1">
                <a:solidFill>
                  <a:srgbClr val="000000"/>
                </a:solidFill>
                <a:uFill>
                  <a:solidFill>
                    <a:srgbClr val="FFFFFF"/>
                  </a:solidFill>
                </a:uFill>
                <a:latin typeface="Book Antiqua"/>
                <a:ea typeface="DejaVu Sans"/>
              </a:rPr>
              <a:t>		rational		       irrational</a:t>
            </a:r>
            <a:endParaRPr lang="en-US" sz="1800" b="0" strike="noStrike" spc="-1">
              <a:solidFill>
                <a:srgbClr val="000000"/>
              </a:solidFill>
              <a:uFill>
                <a:solidFill>
                  <a:srgbClr val="FFFFFF"/>
                </a:solidFill>
              </a:uFill>
              <a:latin typeface="Arial"/>
            </a:endParaRPr>
          </a:p>
        </p:txBody>
      </p:sp>
      <p:sp>
        <p:nvSpPr>
          <p:cNvPr id="269" name="CustomShape 10"/>
          <p:cNvSpPr/>
          <p:nvPr/>
        </p:nvSpPr>
        <p:spPr>
          <a:xfrm>
            <a:off x="609840" y="6251400"/>
            <a:ext cx="6224760" cy="364320"/>
          </a:xfrm>
          <a:prstGeom prst="rect">
            <a:avLst/>
          </a:prstGeom>
          <a:noFill/>
          <a:ln w="12600">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i="1" strike="noStrike" spc="-1">
                <a:solidFill>
                  <a:srgbClr val="000000"/>
                </a:solidFill>
                <a:uFill>
                  <a:solidFill>
                    <a:srgbClr val="FFFFFF"/>
                  </a:solidFill>
                </a:uFill>
                <a:latin typeface="Book Antiqua"/>
                <a:ea typeface="DejaVu Sans"/>
              </a:rPr>
              <a:t>Individuals:</a:t>
            </a:r>
            <a:r>
              <a:rPr lang="en-US" sz="1800" b="0" strike="noStrike" spc="-1">
                <a:solidFill>
                  <a:srgbClr val="000000"/>
                </a:solidFill>
                <a:uFill>
                  <a:solidFill>
                    <a:srgbClr val="FFFFFF"/>
                  </a:solidFill>
                </a:uFill>
                <a:latin typeface="Book Antiqua"/>
                <a:ea typeface="DejaVu Sans"/>
              </a:rPr>
              <a:t>		Socrates       Plato      Aristotle       …</a:t>
            </a:r>
            <a:endParaRPr lang="en-US" sz="1800" b="0" strike="noStrike" spc="-1">
              <a:solidFill>
                <a:srgbClr val="000000"/>
              </a:solidFill>
              <a:uFill>
                <a:solidFill>
                  <a:srgbClr val="FFFFFF"/>
                </a:solidFill>
              </a:uFill>
              <a:latin typeface="Arial"/>
            </a:endParaRPr>
          </a:p>
        </p:txBody>
      </p:sp>
      <p:sp>
        <p:nvSpPr>
          <p:cNvPr id="270" name="Line 11"/>
          <p:cNvSpPr/>
          <p:nvPr/>
        </p:nvSpPr>
        <p:spPr>
          <a:xfrm flipH="1">
            <a:off x="3962160" y="1981080"/>
            <a:ext cx="533520" cy="152280"/>
          </a:xfrm>
          <a:prstGeom prst="line">
            <a:avLst/>
          </a:prstGeom>
          <a:ln w="12600">
            <a:solidFill>
              <a:srgbClr val="000000"/>
            </a:solidFill>
            <a:round/>
          </a:ln>
        </p:spPr>
        <p:style>
          <a:lnRef idx="0">
            <a:scrgbClr r="0" g="0" b="0"/>
          </a:lnRef>
          <a:fillRef idx="0">
            <a:scrgbClr r="0" g="0" b="0"/>
          </a:fillRef>
          <a:effectRef idx="0">
            <a:scrgbClr r="0" g="0" b="0"/>
          </a:effectRef>
          <a:fontRef idx="minor"/>
        </p:style>
      </p:sp>
      <p:sp>
        <p:nvSpPr>
          <p:cNvPr id="271" name="Line 12"/>
          <p:cNvSpPr/>
          <p:nvPr/>
        </p:nvSpPr>
        <p:spPr>
          <a:xfrm flipH="1" flipV="1">
            <a:off x="5263200" y="1959840"/>
            <a:ext cx="474840" cy="254880"/>
          </a:xfrm>
          <a:prstGeom prst="line">
            <a:avLst/>
          </a:prstGeom>
          <a:ln w="12600">
            <a:solidFill>
              <a:srgbClr val="000000"/>
            </a:solidFill>
            <a:round/>
          </a:ln>
        </p:spPr>
        <p:style>
          <a:lnRef idx="0">
            <a:scrgbClr r="0" g="0" b="0"/>
          </a:lnRef>
          <a:fillRef idx="0">
            <a:scrgbClr r="0" g="0" b="0"/>
          </a:fillRef>
          <a:effectRef idx="0">
            <a:scrgbClr r="0" g="0" b="0"/>
          </a:effectRef>
          <a:fontRef idx="minor"/>
        </p:style>
      </p:sp>
      <p:sp>
        <p:nvSpPr>
          <p:cNvPr id="272" name="Line 13"/>
          <p:cNvSpPr/>
          <p:nvPr/>
        </p:nvSpPr>
        <p:spPr>
          <a:xfrm flipH="1" flipV="1">
            <a:off x="6658560" y="2349000"/>
            <a:ext cx="474840" cy="254880"/>
          </a:xfrm>
          <a:prstGeom prst="line">
            <a:avLst/>
          </a:prstGeom>
          <a:ln w="12600">
            <a:solidFill>
              <a:srgbClr val="000000"/>
            </a:solidFill>
            <a:round/>
          </a:ln>
        </p:spPr>
        <p:style>
          <a:lnRef idx="0">
            <a:scrgbClr r="0" g="0" b="0"/>
          </a:lnRef>
          <a:fillRef idx="0">
            <a:scrgbClr r="0" g="0" b="0"/>
          </a:fillRef>
          <a:effectRef idx="0">
            <a:scrgbClr r="0" g="0" b="0"/>
          </a:effectRef>
          <a:fontRef idx="minor"/>
        </p:style>
      </p:sp>
      <p:sp>
        <p:nvSpPr>
          <p:cNvPr id="273" name="Line 14"/>
          <p:cNvSpPr/>
          <p:nvPr/>
        </p:nvSpPr>
        <p:spPr>
          <a:xfrm flipH="1" flipV="1">
            <a:off x="5134680" y="2806200"/>
            <a:ext cx="474480" cy="254880"/>
          </a:xfrm>
          <a:prstGeom prst="line">
            <a:avLst/>
          </a:prstGeom>
          <a:ln w="12600">
            <a:solidFill>
              <a:srgbClr val="000000"/>
            </a:solidFill>
            <a:round/>
          </a:ln>
        </p:spPr>
        <p:style>
          <a:lnRef idx="0">
            <a:scrgbClr r="0" g="0" b="0"/>
          </a:lnRef>
          <a:fillRef idx="0">
            <a:scrgbClr r="0" g="0" b="0"/>
          </a:fillRef>
          <a:effectRef idx="0">
            <a:scrgbClr r="0" g="0" b="0"/>
          </a:effectRef>
          <a:fontRef idx="minor"/>
        </p:style>
      </p:sp>
      <p:sp>
        <p:nvSpPr>
          <p:cNvPr id="274" name="Line 15"/>
          <p:cNvSpPr/>
          <p:nvPr/>
        </p:nvSpPr>
        <p:spPr>
          <a:xfrm flipH="1" flipV="1">
            <a:off x="6658560" y="3110760"/>
            <a:ext cx="474840" cy="254880"/>
          </a:xfrm>
          <a:prstGeom prst="line">
            <a:avLst/>
          </a:prstGeom>
          <a:ln w="12600">
            <a:solidFill>
              <a:srgbClr val="000000"/>
            </a:solidFill>
            <a:round/>
          </a:ln>
        </p:spPr>
        <p:style>
          <a:lnRef idx="0">
            <a:scrgbClr r="0" g="0" b="0"/>
          </a:lnRef>
          <a:fillRef idx="0">
            <a:scrgbClr r="0" g="0" b="0"/>
          </a:fillRef>
          <a:effectRef idx="0">
            <a:scrgbClr r="0" g="0" b="0"/>
          </a:effectRef>
          <a:fontRef idx="minor"/>
        </p:style>
      </p:sp>
      <p:sp>
        <p:nvSpPr>
          <p:cNvPr id="275" name="Line 16"/>
          <p:cNvSpPr/>
          <p:nvPr/>
        </p:nvSpPr>
        <p:spPr>
          <a:xfrm flipH="1" flipV="1">
            <a:off x="5058360" y="3567960"/>
            <a:ext cx="474840" cy="254880"/>
          </a:xfrm>
          <a:prstGeom prst="line">
            <a:avLst/>
          </a:prstGeom>
          <a:ln w="12600">
            <a:solidFill>
              <a:srgbClr val="000000"/>
            </a:solidFill>
            <a:round/>
          </a:ln>
        </p:spPr>
        <p:style>
          <a:lnRef idx="0">
            <a:scrgbClr r="0" g="0" b="0"/>
          </a:lnRef>
          <a:fillRef idx="0">
            <a:scrgbClr r="0" g="0" b="0"/>
          </a:fillRef>
          <a:effectRef idx="0">
            <a:scrgbClr r="0" g="0" b="0"/>
          </a:effectRef>
          <a:fontRef idx="minor"/>
        </p:style>
      </p:sp>
      <p:sp>
        <p:nvSpPr>
          <p:cNvPr id="276" name="Line 17"/>
          <p:cNvSpPr/>
          <p:nvPr/>
        </p:nvSpPr>
        <p:spPr>
          <a:xfrm flipH="1" flipV="1">
            <a:off x="6658560" y="3949200"/>
            <a:ext cx="474840" cy="254880"/>
          </a:xfrm>
          <a:prstGeom prst="line">
            <a:avLst/>
          </a:prstGeom>
          <a:ln w="12600">
            <a:solidFill>
              <a:srgbClr val="000000"/>
            </a:solidFill>
            <a:round/>
          </a:ln>
        </p:spPr>
        <p:style>
          <a:lnRef idx="0">
            <a:scrgbClr r="0" g="0" b="0"/>
          </a:lnRef>
          <a:fillRef idx="0">
            <a:scrgbClr r="0" g="0" b="0"/>
          </a:fillRef>
          <a:effectRef idx="0">
            <a:scrgbClr r="0" g="0" b="0"/>
          </a:effectRef>
          <a:fontRef idx="minor"/>
        </p:style>
      </p:sp>
      <p:sp>
        <p:nvSpPr>
          <p:cNvPr id="277" name="Line 18"/>
          <p:cNvSpPr/>
          <p:nvPr/>
        </p:nvSpPr>
        <p:spPr>
          <a:xfrm flipH="1" flipV="1">
            <a:off x="5058360" y="4406400"/>
            <a:ext cx="474840" cy="254880"/>
          </a:xfrm>
          <a:prstGeom prst="line">
            <a:avLst/>
          </a:prstGeom>
          <a:ln w="12600">
            <a:solidFill>
              <a:srgbClr val="000000"/>
            </a:solidFill>
            <a:round/>
          </a:ln>
        </p:spPr>
        <p:style>
          <a:lnRef idx="0">
            <a:scrgbClr r="0" g="0" b="0"/>
          </a:lnRef>
          <a:fillRef idx="0">
            <a:scrgbClr r="0" g="0" b="0"/>
          </a:fillRef>
          <a:effectRef idx="0">
            <a:scrgbClr r="0" g="0" b="0"/>
          </a:effectRef>
          <a:fontRef idx="minor"/>
        </p:style>
      </p:sp>
      <p:sp>
        <p:nvSpPr>
          <p:cNvPr id="278" name="Line 19"/>
          <p:cNvSpPr/>
          <p:nvPr/>
        </p:nvSpPr>
        <p:spPr>
          <a:xfrm flipH="1" flipV="1">
            <a:off x="6506280" y="4787280"/>
            <a:ext cx="474480" cy="254880"/>
          </a:xfrm>
          <a:prstGeom prst="line">
            <a:avLst/>
          </a:prstGeom>
          <a:ln w="12600">
            <a:solidFill>
              <a:srgbClr val="000000"/>
            </a:solidFill>
            <a:round/>
          </a:ln>
        </p:spPr>
        <p:style>
          <a:lnRef idx="0">
            <a:scrgbClr r="0" g="0" b="0"/>
          </a:lnRef>
          <a:fillRef idx="0">
            <a:scrgbClr r="0" g="0" b="0"/>
          </a:fillRef>
          <a:effectRef idx="0">
            <a:scrgbClr r="0" g="0" b="0"/>
          </a:effectRef>
          <a:fontRef idx="minor"/>
        </p:style>
      </p:sp>
      <p:sp>
        <p:nvSpPr>
          <p:cNvPr id="279" name="Line 20"/>
          <p:cNvSpPr/>
          <p:nvPr/>
        </p:nvSpPr>
        <p:spPr>
          <a:xfrm flipH="1" flipV="1">
            <a:off x="5132880" y="5243040"/>
            <a:ext cx="1632240" cy="1030680"/>
          </a:xfrm>
          <a:prstGeom prst="line">
            <a:avLst/>
          </a:prstGeom>
          <a:ln w="12600">
            <a:solidFill>
              <a:srgbClr val="000000"/>
            </a:solidFill>
            <a:round/>
          </a:ln>
        </p:spPr>
        <p:style>
          <a:lnRef idx="0">
            <a:scrgbClr r="0" g="0" b="0"/>
          </a:lnRef>
          <a:fillRef idx="0">
            <a:scrgbClr r="0" g="0" b="0"/>
          </a:fillRef>
          <a:effectRef idx="0">
            <a:scrgbClr r="0" g="0" b="0"/>
          </a:effectRef>
          <a:fontRef idx="minor"/>
        </p:style>
      </p:sp>
      <p:sp>
        <p:nvSpPr>
          <p:cNvPr id="280" name="Line 21"/>
          <p:cNvSpPr/>
          <p:nvPr/>
        </p:nvSpPr>
        <p:spPr>
          <a:xfrm flipH="1" flipV="1">
            <a:off x="4828680" y="5243040"/>
            <a:ext cx="969120" cy="997560"/>
          </a:xfrm>
          <a:prstGeom prst="line">
            <a:avLst/>
          </a:prstGeom>
          <a:ln w="12600">
            <a:solidFill>
              <a:srgbClr val="000000"/>
            </a:solidFill>
            <a:round/>
          </a:ln>
        </p:spPr>
        <p:style>
          <a:lnRef idx="0">
            <a:scrgbClr r="0" g="0" b="0"/>
          </a:lnRef>
          <a:fillRef idx="0">
            <a:scrgbClr r="0" g="0" b="0"/>
          </a:fillRef>
          <a:effectRef idx="0">
            <a:scrgbClr r="0" g="0" b="0"/>
          </a:effectRef>
          <a:fontRef idx="minor"/>
        </p:style>
      </p:sp>
      <p:sp>
        <p:nvSpPr>
          <p:cNvPr id="281" name="Line 22"/>
          <p:cNvSpPr/>
          <p:nvPr/>
        </p:nvSpPr>
        <p:spPr>
          <a:xfrm flipH="1" flipV="1">
            <a:off x="4545000" y="5247720"/>
            <a:ext cx="155160" cy="1015200"/>
          </a:xfrm>
          <a:prstGeom prst="line">
            <a:avLst/>
          </a:prstGeom>
          <a:ln w="12600">
            <a:solidFill>
              <a:srgbClr val="000000"/>
            </a:solidFill>
            <a:round/>
          </a:ln>
        </p:spPr>
        <p:style>
          <a:lnRef idx="0">
            <a:scrgbClr r="0" g="0" b="0"/>
          </a:lnRef>
          <a:fillRef idx="0">
            <a:scrgbClr r="0" g="0" b="0"/>
          </a:fillRef>
          <a:effectRef idx="0">
            <a:scrgbClr r="0" g="0" b="0"/>
          </a:effectRef>
          <a:fontRef idx="minor"/>
        </p:style>
      </p:sp>
      <p:sp>
        <p:nvSpPr>
          <p:cNvPr id="282" name="Line 23"/>
          <p:cNvSpPr/>
          <p:nvPr/>
        </p:nvSpPr>
        <p:spPr>
          <a:xfrm flipV="1">
            <a:off x="3664440" y="5243760"/>
            <a:ext cx="706680" cy="1088280"/>
          </a:xfrm>
          <a:prstGeom prst="line">
            <a:avLst/>
          </a:prstGeom>
          <a:ln w="12600">
            <a:solidFill>
              <a:srgbClr val="000000"/>
            </a:solidFill>
            <a:round/>
          </a:ln>
        </p:spPr>
        <p:style>
          <a:lnRef idx="0">
            <a:scrgbClr r="0" g="0" b="0"/>
          </a:lnRef>
          <a:fillRef idx="0">
            <a:scrgbClr r="0" g="0" b="0"/>
          </a:fillRef>
          <a:effectRef idx="0">
            <a:scrgbClr r="0" g="0" b="0"/>
          </a:effectRef>
          <a:fontRef idx="minor"/>
        </p:style>
      </p:sp>
      <p:sp>
        <p:nvSpPr>
          <p:cNvPr id="283" name="Line 24"/>
          <p:cNvSpPr/>
          <p:nvPr/>
        </p:nvSpPr>
        <p:spPr>
          <a:xfrm flipH="1" flipV="1">
            <a:off x="3991680" y="2349000"/>
            <a:ext cx="474480" cy="254880"/>
          </a:xfrm>
          <a:prstGeom prst="line">
            <a:avLst/>
          </a:prstGeom>
          <a:ln w="12600">
            <a:solidFill>
              <a:srgbClr val="000000"/>
            </a:solidFill>
            <a:round/>
          </a:ln>
        </p:spPr>
        <p:style>
          <a:lnRef idx="0">
            <a:scrgbClr r="0" g="0" b="0"/>
          </a:lnRef>
          <a:fillRef idx="0">
            <a:scrgbClr r="0" g="0" b="0"/>
          </a:fillRef>
          <a:effectRef idx="0">
            <a:scrgbClr r="0" g="0" b="0"/>
          </a:effectRef>
          <a:fontRef idx="minor"/>
        </p:style>
      </p:sp>
      <p:sp>
        <p:nvSpPr>
          <p:cNvPr id="284" name="Line 25"/>
          <p:cNvSpPr/>
          <p:nvPr/>
        </p:nvSpPr>
        <p:spPr>
          <a:xfrm flipH="1" flipV="1">
            <a:off x="3915360" y="3187080"/>
            <a:ext cx="474840" cy="254880"/>
          </a:xfrm>
          <a:prstGeom prst="line">
            <a:avLst/>
          </a:prstGeom>
          <a:ln w="12600">
            <a:solidFill>
              <a:srgbClr val="000000"/>
            </a:solidFill>
            <a:round/>
          </a:ln>
        </p:spPr>
        <p:style>
          <a:lnRef idx="0">
            <a:scrgbClr r="0" g="0" b="0"/>
          </a:lnRef>
          <a:fillRef idx="0">
            <a:scrgbClr r="0" g="0" b="0"/>
          </a:fillRef>
          <a:effectRef idx="0">
            <a:scrgbClr r="0" g="0" b="0"/>
          </a:effectRef>
          <a:fontRef idx="minor"/>
        </p:style>
      </p:sp>
      <p:sp>
        <p:nvSpPr>
          <p:cNvPr id="285" name="Line 26"/>
          <p:cNvSpPr/>
          <p:nvPr/>
        </p:nvSpPr>
        <p:spPr>
          <a:xfrm flipH="1" flipV="1">
            <a:off x="3763080" y="3949200"/>
            <a:ext cx="474480" cy="254880"/>
          </a:xfrm>
          <a:prstGeom prst="line">
            <a:avLst/>
          </a:prstGeom>
          <a:ln w="12600">
            <a:solidFill>
              <a:srgbClr val="000000"/>
            </a:solidFill>
            <a:round/>
          </a:ln>
        </p:spPr>
        <p:style>
          <a:lnRef idx="0">
            <a:scrgbClr r="0" g="0" b="0"/>
          </a:lnRef>
          <a:fillRef idx="0">
            <a:scrgbClr r="0" g="0" b="0"/>
          </a:fillRef>
          <a:effectRef idx="0">
            <a:scrgbClr r="0" g="0" b="0"/>
          </a:effectRef>
          <a:fontRef idx="minor"/>
        </p:style>
      </p:sp>
      <p:sp>
        <p:nvSpPr>
          <p:cNvPr id="286" name="Line 27"/>
          <p:cNvSpPr/>
          <p:nvPr/>
        </p:nvSpPr>
        <p:spPr>
          <a:xfrm flipH="1" flipV="1">
            <a:off x="3763080" y="4787280"/>
            <a:ext cx="474480" cy="254880"/>
          </a:xfrm>
          <a:prstGeom prst="line">
            <a:avLst/>
          </a:prstGeom>
          <a:ln w="12600">
            <a:solidFill>
              <a:srgbClr val="000000"/>
            </a:solidFill>
            <a:round/>
          </a:ln>
        </p:spPr>
        <p:style>
          <a:lnRef idx="0">
            <a:scrgbClr r="0" g="0" b="0"/>
          </a:lnRef>
          <a:fillRef idx="0">
            <a:scrgbClr r="0" g="0" b="0"/>
          </a:fillRef>
          <a:effectRef idx="0">
            <a:scrgbClr r="0" g="0" b="0"/>
          </a:effectRef>
          <a:fontRef idx="minor"/>
        </p:style>
      </p:sp>
      <p:sp>
        <p:nvSpPr>
          <p:cNvPr id="287" name="Line 28"/>
          <p:cNvSpPr/>
          <p:nvPr/>
        </p:nvSpPr>
        <p:spPr>
          <a:xfrm flipH="1">
            <a:off x="3886200" y="2819160"/>
            <a:ext cx="533160" cy="152640"/>
          </a:xfrm>
          <a:prstGeom prst="line">
            <a:avLst/>
          </a:prstGeom>
          <a:ln w="12600">
            <a:solidFill>
              <a:srgbClr val="000000"/>
            </a:solidFill>
            <a:round/>
          </a:ln>
        </p:spPr>
        <p:style>
          <a:lnRef idx="0">
            <a:scrgbClr r="0" g="0" b="0"/>
          </a:lnRef>
          <a:fillRef idx="0">
            <a:scrgbClr r="0" g="0" b="0"/>
          </a:fillRef>
          <a:effectRef idx="0">
            <a:scrgbClr r="0" g="0" b="0"/>
          </a:effectRef>
          <a:fontRef idx="minor"/>
        </p:style>
      </p:sp>
      <p:sp>
        <p:nvSpPr>
          <p:cNvPr id="288" name="Line 29"/>
          <p:cNvSpPr/>
          <p:nvPr/>
        </p:nvSpPr>
        <p:spPr>
          <a:xfrm flipH="1">
            <a:off x="3886200" y="3581280"/>
            <a:ext cx="533160" cy="152280"/>
          </a:xfrm>
          <a:prstGeom prst="line">
            <a:avLst/>
          </a:prstGeom>
          <a:ln w="12600">
            <a:solidFill>
              <a:srgbClr val="000000"/>
            </a:solidFill>
            <a:round/>
          </a:ln>
        </p:spPr>
        <p:style>
          <a:lnRef idx="0">
            <a:scrgbClr r="0" g="0" b="0"/>
          </a:lnRef>
          <a:fillRef idx="0">
            <a:scrgbClr r="0" g="0" b="0"/>
          </a:fillRef>
          <a:effectRef idx="0">
            <a:scrgbClr r="0" g="0" b="0"/>
          </a:effectRef>
          <a:fontRef idx="minor"/>
        </p:style>
      </p:sp>
      <p:sp>
        <p:nvSpPr>
          <p:cNvPr id="289" name="Line 30"/>
          <p:cNvSpPr/>
          <p:nvPr/>
        </p:nvSpPr>
        <p:spPr>
          <a:xfrm flipH="1">
            <a:off x="3809880" y="4419360"/>
            <a:ext cx="533520" cy="152640"/>
          </a:xfrm>
          <a:prstGeom prst="line">
            <a:avLst/>
          </a:prstGeom>
          <a:ln w="12600">
            <a:solidFill>
              <a:srgbClr val="000000"/>
            </a:solidFill>
            <a:round/>
          </a:ln>
        </p:spPr>
        <p:style>
          <a:lnRef idx="0">
            <a:scrgbClr r="0" g="0" b="0"/>
          </a:lnRef>
          <a:fillRef idx="0">
            <a:scrgbClr r="0" g="0" b="0"/>
          </a:fillRef>
          <a:effectRef idx="0">
            <a:scrgbClr r="0" g="0" b="0"/>
          </a:effectRef>
          <a:fontRef idx="minor"/>
        </p:style>
      </p:sp>
      <p:sp>
        <p:nvSpPr>
          <p:cNvPr id="290" name="CustomShape 31"/>
          <p:cNvSpPr/>
          <p:nvPr/>
        </p:nvSpPr>
        <p:spPr>
          <a:xfrm>
            <a:off x="609480" y="266760"/>
            <a:ext cx="77716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r>
              <a:rPr lang="en-US" sz="4000" b="1" strike="noStrike" spc="-1">
                <a:solidFill>
                  <a:srgbClr val="1F497D"/>
                </a:solidFill>
                <a:uFill>
                  <a:solidFill>
                    <a:srgbClr val="FFFFFF"/>
                  </a:solidFill>
                </a:uFill>
                <a:latin typeface="Calibri"/>
              </a:rPr>
              <a:t>Porphyry’s depiction of </a:t>
            </a:r>
            <a:endParaRPr lang="en-US" sz="1800" b="0" strike="noStrike" spc="-1">
              <a:solidFill>
                <a:srgbClr val="000000"/>
              </a:solidFill>
              <a:uFill>
                <a:solidFill>
                  <a:srgbClr val="FFFFFF"/>
                </a:solidFill>
              </a:uFill>
              <a:latin typeface="Arial"/>
            </a:endParaRPr>
          </a:p>
          <a:p>
            <a:pPr algn="ctr">
              <a:lnSpc>
                <a:spcPct val="100000"/>
              </a:lnSpc>
            </a:pPr>
            <a:r>
              <a:rPr lang="en-US" sz="4000" b="1" strike="noStrike" spc="-1">
                <a:solidFill>
                  <a:srgbClr val="1F497D"/>
                </a:solidFill>
                <a:uFill>
                  <a:solidFill>
                    <a:srgbClr val="FFFFFF"/>
                  </a:solidFill>
                </a:uFill>
                <a:latin typeface="Calibri"/>
              </a:rPr>
              <a:t>Aristotle’s Categories</a:t>
            </a:r>
            <a:endParaRPr lang="en-US" sz="1800" b="0" strike="noStrike" spc="-1">
              <a:solidFill>
                <a:srgbClr val="000000"/>
              </a:solidFill>
              <a:uFill>
                <a:solidFill>
                  <a:srgbClr val="FFFFFF"/>
                </a:solidFill>
              </a:uFill>
              <a:latin typeface="Arial"/>
            </a:endParaRPr>
          </a:p>
        </p:txBody>
      </p:sp>
      <p:sp>
        <p:nvSpPr>
          <p:cNvPr id="292" name="CustomShape 33"/>
          <p:cNvSpPr/>
          <p:nvPr/>
        </p:nvSpPr>
        <p:spPr>
          <a:xfrm>
            <a:off x="0" y="6629400"/>
            <a:ext cx="2133000" cy="220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fld id="{B0393053-0DAE-4670-A239-E1ECDF002241}" type="slidenum">
              <a:rPr lang="en-US" sz="1200" b="0" strike="noStrike" spc="-1">
                <a:solidFill>
                  <a:srgbClr val="8B8B8B"/>
                </a:solidFill>
                <a:uFill>
                  <a:solidFill>
                    <a:srgbClr val="FFFFFF"/>
                  </a:solidFill>
                </a:uFill>
                <a:latin typeface="Calibri"/>
              </a:rPr>
              <a:t>6</a:t>
            </a:fld>
            <a:endParaRPr lang="en-US" sz="1800" b="0" strike="noStrike" spc="-1">
              <a:solidFill>
                <a:srgbClr val="000000"/>
              </a:solidFill>
              <a:uFill>
                <a:solidFill>
                  <a:srgbClr val="FFFFFF"/>
                </a:solidFill>
              </a:uFill>
              <a:latin typeface="Aria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 name="CustomShape 1"/>
          <p:cNvSpPr/>
          <p:nvPr/>
        </p:nvSpPr>
        <p:spPr>
          <a:xfrm>
            <a:off x="457200" y="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1" strike="noStrike" spc="-1">
                <a:solidFill>
                  <a:srgbClr val="1F497D"/>
                </a:solidFill>
                <a:uFill>
                  <a:solidFill>
                    <a:srgbClr val="FFFFFF"/>
                  </a:solidFill>
                </a:uFill>
                <a:latin typeface="Calibri"/>
              </a:rPr>
              <a:t>Biological Taxonomy</a:t>
            </a:r>
            <a:endParaRPr lang="en-US" sz="1800" b="0" strike="noStrike" spc="-1">
              <a:solidFill>
                <a:srgbClr val="000000"/>
              </a:solidFill>
              <a:uFill>
                <a:solidFill>
                  <a:srgbClr val="FFFFFF"/>
                </a:solidFill>
              </a:uFill>
              <a:latin typeface="Arial"/>
            </a:endParaRPr>
          </a:p>
        </p:txBody>
      </p:sp>
      <p:sp>
        <p:nvSpPr>
          <p:cNvPr id="294" name="CustomShape 2"/>
          <p:cNvSpPr/>
          <p:nvPr/>
        </p:nvSpPr>
        <p:spPr>
          <a:xfrm>
            <a:off x="4800600" y="1600200"/>
            <a:ext cx="38854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641"/>
              </a:spcBef>
              <a:buClr>
                <a:srgbClr val="000000"/>
              </a:buClr>
              <a:buFont typeface="Arial"/>
              <a:buChar char="•"/>
            </a:pPr>
            <a:r>
              <a:rPr lang="en-US" sz="2400" b="0" strike="noStrike" spc="-1" dirty="0">
                <a:solidFill>
                  <a:srgbClr val="000000"/>
                </a:solidFill>
                <a:uFill>
                  <a:solidFill>
                    <a:srgbClr val="FFFFFF"/>
                  </a:solidFill>
                </a:uFill>
                <a:latin typeface="Calibri"/>
              </a:rPr>
              <a:t>A biological classification (taxonomy) by </a:t>
            </a:r>
            <a:r>
              <a:rPr lang="en-US" sz="2400" b="1" strike="noStrike" spc="-1" dirty="0">
                <a:solidFill>
                  <a:srgbClr val="000000"/>
                </a:solidFill>
                <a:uFill>
                  <a:solidFill>
                    <a:srgbClr val="FFFFFF"/>
                  </a:solidFill>
                </a:uFill>
                <a:latin typeface="Calibri"/>
              </a:rPr>
              <a:t>Carl Linnaeus</a:t>
            </a:r>
            <a:r>
              <a:rPr lang="en-US" sz="2400" b="0" strike="noStrike" spc="-1" dirty="0">
                <a:solidFill>
                  <a:srgbClr val="000000"/>
                </a:solidFill>
                <a:uFill>
                  <a:solidFill>
                    <a:srgbClr val="FFFFFF"/>
                  </a:solidFill>
                </a:uFill>
                <a:latin typeface="Calibri"/>
              </a:rPr>
              <a:t> in his </a:t>
            </a:r>
            <a:r>
              <a:rPr lang="en-US" sz="2400" b="0" strike="noStrike" spc="-1" dirty="0" err="1">
                <a:solidFill>
                  <a:srgbClr val="000000"/>
                </a:solidFill>
                <a:uFill>
                  <a:solidFill>
                    <a:srgbClr val="FFFFFF"/>
                  </a:solidFill>
                </a:uFill>
                <a:latin typeface="Calibri"/>
              </a:rPr>
              <a:t>Systema</a:t>
            </a:r>
            <a:r>
              <a:rPr lang="en-US" sz="2400" b="0" strike="noStrike" spc="-1" dirty="0">
                <a:solidFill>
                  <a:srgbClr val="000000"/>
                </a:solidFill>
                <a:uFill>
                  <a:solidFill>
                    <a:srgbClr val="FFFFFF"/>
                  </a:solidFill>
                </a:uFill>
                <a:latin typeface="Calibri"/>
              </a:rPr>
              <a:t> </a:t>
            </a:r>
            <a:r>
              <a:rPr lang="en-US" sz="2400" b="0" strike="noStrike" spc="-1" dirty="0" err="1">
                <a:solidFill>
                  <a:srgbClr val="000000"/>
                </a:solidFill>
                <a:uFill>
                  <a:solidFill>
                    <a:srgbClr val="FFFFFF"/>
                  </a:solidFill>
                </a:uFill>
                <a:latin typeface="Calibri"/>
              </a:rPr>
              <a:t>Naturae</a:t>
            </a:r>
            <a:r>
              <a:rPr lang="en-US" sz="2400" b="0" strike="noStrike" spc="-1" dirty="0">
                <a:solidFill>
                  <a:srgbClr val="000000"/>
                </a:solidFill>
                <a:uFill>
                  <a:solidFill>
                    <a:srgbClr val="FFFFFF"/>
                  </a:solidFill>
                </a:uFill>
                <a:latin typeface="Calibri"/>
              </a:rPr>
              <a:t> (1735)</a:t>
            </a:r>
            <a:endParaRPr lang="en-US" sz="1400" b="0" strike="noStrike" spc="-1" dirty="0">
              <a:solidFill>
                <a:srgbClr val="000000"/>
              </a:solidFill>
              <a:uFill>
                <a:solidFill>
                  <a:srgbClr val="FFFFFF"/>
                </a:solidFill>
              </a:uFill>
              <a:latin typeface="Arial"/>
            </a:endParaRPr>
          </a:p>
          <a:p>
            <a:pPr marL="343080" indent="-342360">
              <a:lnSpc>
                <a:spcPct val="100000"/>
              </a:lnSpc>
              <a:spcBef>
                <a:spcPts val="641"/>
              </a:spcBef>
              <a:buClr>
                <a:srgbClr val="000000"/>
              </a:buClr>
              <a:buFont typeface="Arial"/>
              <a:buChar char="•"/>
            </a:pPr>
            <a:r>
              <a:rPr lang="en-US" sz="2400" b="0" strike="noStrike" spc="-1" dirty="0">
                <a:solidFill>
                  <a:srgbClr val="000000"/>
                </a:solidFill>
                <a:uFill>
                  <a:solidFill>
                    <a:srgbClr val="FFFFFF"/>
                  </a:solidFill>
                </a:uFill>
                <a:latin typeface="Calibri"/>
              </a:rPr>
              <a:t>Three kingdoms, divided into classes, and they, in turn, into orders, families, genera, and species, with an additional rank lower than species.</a:t>
            </a:r>
            <a:endParaRPr lang="en-US" sz="1400" b="0" strike="noStrike" spc="-1" dirty="0">
              <a:solidFill>
                <a:srgbClr val="000000"/>
              </a:solidFill>
              <a:uFill>
                <a:solidFill>
                  <a:srgbClr val="FFFFFF"/>
                </a:solidFill>
              </a:uFill>
              <a:latin typeface="Arial"/>
            </a:endParaRPr>
          </a:p>
        </p:txBody>
      </p:sp>
      <p:sp>
        <p:nvSpPr>
          <p:cNvPr id="296" name="CustomShape 4"/>
          <p:cNvSpPr/>
          <p:nvPr/>
        </p:nvSpPr>
        <p:spPr>
          <a:xfrm>
            <a:off x="0" y="6629400"/>
            <a:ext cx="2133000" cy="220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fld id="{F9F61113-60A3-4FB5-B041-00A3D05C22C9}" type="slidenum">
              <a:rPr lang="en-US" sz="1200" b="0" strike="noStrike" spc="-1">
                <a:solidFill>
                  <a:srgbClr val="8B8B8B"/>
                </a:solidFill>
                <a:uFill>
                  <a:solidFill>
                    <a:srgbClr val="FFFFFF"/>
                  </a:solidFill>
                </a:uFill>
                <a:latin typeface="Calibri"/>
              </a:rPr>
              <a:t>7</a:t>
            </a:fld>
            <a:endParaRPr lang="en-US" sz="1800" b="0" strike="noStrike" spc="-1">
              <a:solidFill>
                <a:srgbClr val="000000"/>
              </a:solidFill>
              <a:uFill>
                <a:solidFill>
                  <a:srgbClr val="FFFFFF"/>
                </a:solidFill>
              </a:uFill>
              <a:latin typeface="Arial"/>
            </a:endParaRPr>
          </a:p>
        </p:txBody>
      </p:sp>
      <p:pic>
        <p:nvPicPr>
          <p:cNvPr id="297" name="Picture 2"/>
          <p:cNvPicPr/>
          <p:nvPr/>
        </p:nvPicPr>
        <p:blipFill>
          <a:blip r:embed="rId2"/>
          <a:stretch/>
        </p:blipFill>
        <p:spPr>
          <a:xfrm>
            <a:off x="380880" y="1447920"/>
            <a:ext cx="4036680" cy="4309200"/>
          </a:xfrm>
          <a:prstGeom prst="rect">
            <a:avLst/>
          </a:prstGeom>
          <a:ln>
            <a:noFill/>
          </a:ln>
        </p:spPr>
      </p:pic>
      <p:sp>
        <p:nvSpPr>
          <p:cNvPr id="298" name="CustomShape 5"/>
          <p:cNvSpPr/>
          <p:nvPr/>
        </p:nvSpPr>
        <p:spPr>
          <a:xfrm>
            <a:off x="12600" y="5595840"/>
            <a:ext cx="2425680" cy="63864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i="1" strike="noStrike" spc="-1">
                <a:solidFill>
                  <a:srgbClr val="000000"/>
                </a:solidFill>
                <a:uFill>
                  <a:solidFill>
                    <a:srgbClr val="FFFFFF"/>
                  </a:solidFill>
                </a:uFill>
                <a:latin typeface="Calibri"/>
                <a:ea typeface="DejaVu Sans"/>
              </a:rPr>
              <a:t>Rank: a classification </a:t>
            </a:r>
            <a:endParaRPr lang="en-US" sz="1800" b="0" strike="noStrike" spc="-1">
              <a:solidFill>
                <a:srgbClr val="000000"/>
              </a:solidFill>
              <a:uFill>
                <a:solidFill>
                  <a:srgbClr val="FFFFFF"/>
                </a:solidFill>
              </a:uFill>
              <a:latin typeface="Arial"/>
            </a:endParaRPr>
          </a:p>
          <a:p>
            <a:pPr>
              <a:lnSpc>
                <a:spcPct val="100000"/>
              </a:lnSpc>
            </a:pPr>
            <a:r>
              <a:rPr lang="en-US" sz="1800" b="0" i="1" strike="noStrike" spc="-1">
                <a:solidFill>
                  <a:srgbClr val="000000"/>
                </a:solidFill>
                <a:uFill>
                  <a:solidFill>
                    <a:srgbClr val="FFFFFF"/>
                  </a:solidFill>
                </a:uFill>
                <a:latin typeface="Calibri"/>
                <a:ea typeface="DejaVu Sans"/>
              </a:rPr>
              <a:t>Of taxonomic categories</a:t>
            </a:r>
            <a:endParaRPr lang="en-US" sz="1800" b="0" strike="noStrike" spc="-1">
              <a:solidFill>
                <a:srgbClr val="000000"/>
              </a:solidFill>
              <a:uFill>
                <a:solidFill>
                  <a:srgbClr val="FFFFFF"/>
                </a:solidFill>
              </a:uFill>
              <a:latin typeface="Arial"/>
            </a:endParaRPr>
          </a:p>
        </p:txBody>
      </p:sp>
      <p:sp>
        <p:nvSpPr>
          <p:cNvPr id="299" name="CustomShape 6"/>
          <p:cNvSpPr/>
          <p:nvPr/>
        </p:nvSpPr>
        <p:spPr>
          <a:xfrm>
            <a:off x="2582640" y="5571720"/>
            <a:ext cx="2103840" cy="9129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i="1" strike="noStrike" spc="-1">
                <a:solidFill>
                  <a:srgbClr val="000000"/>
                </a:solidFill>
                <a:uFill>
                  <a:solidFill>
                    <a:srgbClr val="FFFFFF"/>
                  </a:solidFill>
                </a:uFill>
                <a:latin typeface="Calibri"/>
                <a:ea typeface="DejaVu Sans"/>
              </a:rPr>
              <a:t>Biological taxonomy:</a:t>
            </a:r>
            <a:endParaRPr lang="en-US" sz="1800" b="0" strike="noStrike" spc="-1">
              <a:solidFill>
                <a:srgbClr val="000000"/>
              </a:solidFill>
              <a:uFill>
                <a:solidFill>
                  <a:srgbClr val="FFFFFF"/>
                </a:solidFill>
              </a:uFill>
              <a:latin typeface="Arial"/>
            </a:endParaRPr>
          </a:p>
          <a:p>
            <a:pPr>
              <a:lnSpc>
                <a:spcPct val="100000"/>
              </a:lnSpc>
            </a:pPr>
            <a:r>
              <a:rPr lang="en-US" sz="1800" b="0" i="1" strike="noStrike" spc="-1">
                <a:solidFill>
                  <a:srgbClr val="000000"/>
                </a:solidFill>
                <a:uFill>
                  <a:solidFill>
                    <a:srgbClr val="FFFFFF"/>
                  </a:solidFill>
                </a:uFill>
                <a:latin typeface="Calibri"/>
                <a:ea typeface="DejaVu Sans"/>
              </a:rPr>
              <a:t>an is-a hierarchy</a:t>
            </a:r>
            <a:endParaRPr lang="en-US" sz="1800" b="0" strike="noStrike" spc="-1">
              <a:solidFill>
                <a:srgbClr val="000000"/>
              </a:solidFill>
              <a:uFill>
                <a:solidFill>
                  <a:srgbClr val="FFFFFF"/>
                </a:solidFill>
              </a:uFill>
              <a:latin typeface="Arial"/>
            </a:endParaRPr>
          </a:p>
          <a:p>
            <a:pPr>
              <a:lnSpc>
                <a:spcPct val="100000"/>
              </a:lnSpc>
            </a:pPr>
            <a:r>
              <a:rPr lang="en-US" sz="1800" b="0" i="1" strike="noStrike" spc="-1">
                <a:solidFill>
                  <a:srgbClr val="000000"/>
                </a:solidFill>
                <a:uFill>
                  <a:solidFill>
                    <a:srgbClr val="FFFFFF"/>
                  </a:solidFill>
                </a:uFill>
                <a:latin typeface="Calibri"/>
                <a:ea typeface="DejaVu Sans"/>
              </a:rPr>
              <a:t>of biological types</a:t>
            </a:r>
            <a:endParaRPr lang="en-US" sz="1800" b="0" strike="noStrike" spc="-1">
              <a:solidFill>
                <a:srgbClr val="000000"/>
              </a:solidFill>
              <a:uFill>
                <a:solidFill>
                  <a:srgbClr val="FFFFFF"/>
                </a:solidFill>
              </a:uFill>
              <a:latin typeface="Aria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CustomShape 1"/>
          <p:cNvSpPr/>
          <p:nvPr/>
        </p:nvSpPr>
        <p:spPr>
          <a:xfrm>
            <a:off x="457200" y="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3600" b="1" strike="noStrike" spc="-1">
                <a:solidFill>
                  <a:srgbClr val="1F497D"/>
                </a:solidFill>
                <a:uFill>
                  <a:solidFill>
                    <a:srgbClr val="FFFFFF"/>
                  </a:solidFill>
                </a:uFill>
                <a:latin typeface="Calibri"/>
              </a:rPr>
              <a:t>Genus-differentia illustrates basic inference vis-à-vis the “is a” relationship</a:t>
            </a:r>
            <a:endParaRPr lang="en-US" sz="1800" b="0" strike="noStrike" spc="-1">
              <a:solidFill>
                <a:srgbClr val="000000"/>
              </a:solidFill>
              <a:uFill>
                <a:solidFill>
                  <a:srgbClr val="FFFFFF"/>
                </a:solidFill>
              </a:uFill>
              <a:latin typeface="Arial"/>
            </a:endParaRPr>
          </a:p>
        </p:txBody>
      </p:sp>
      <p:sp>
        <p:nvSpPr>
          <p:cNvPr id="302" name="CustomShape 3"/>
          <p:cNvSpPr/>
          <p:nvPr/>
        </p:nvSpPr>
        <p:spPr>
          <a:xfrm>
            <a:off x="0" y="6629400"/>
            <a:ext cx="2133000" cy="220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fld id="{A99E87E6-6E6F-4A42-99D4-F7DBCD4E7395}" type="slidenum">
              <a:rPr lang="en-US" sz="1200" b="0" strike="noStrike" spc="-1">
                <a:solidFill>
                  <a:srgbClr val="8B8B8B"/>
                </a:solidFill>
                <a:uFill>
                  <a:solidFill>
                    <a:srgbClr val="FFFFFF"/>
                  </a:solidFill>
                </a:uFill>
                <a:latin typeface="Calibri"/>
              </a:rPr>
              <a:t>8</a:t>
            </a:fld>
            <a:endParaRPr lang="en-US" sz="1800" b="0" strike="noStrike" spc="-1">
              <a:solidFill>
                <a:srgbClr val="000000"/>
              </a:solidFill>
              <a:uFill>
                <a:solidFill>
                  <a:srgbClr val="FFFFFF"/>
                </a:solidFill>
              </a:uFill>
              <a:latin typeface="Arial"/>
            </a:endParaRPr>
          </a:p>
        </p:txBody>
      </p:sp>
      <p:sp>
        <p:nvSpPr>
          <p:cNvPr id="303" name="CustomShape 4"/>
          <p:cNvSpPr/>
          <p:nvPr/>
        </p:nvSpPr>
        <p:spPr>
          <a:xfrm>
            <a:off x="838080" y="5257800"/>
            <a:ext cx="1675800" cy="913680"/>
          </a:xfrm>
          <a:prstGeom prst="roundRect">
            <a:avLst>
              <a:gd name="adj" fmla="val 16667"/>
            </a:avLst>
          </a:prstGeom>
          <a:solidFill>
            <a:srgbClr val="00B050"/>
          </a:solidFill>
          <a:ln w="25560">
            <a:solidFill>
              <a:srgbClr val="3A5F8B"/>
            </a:solidFill>
            <a:round/>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1800" b="0" strike="noStrike" spc="-1">
                <a:solidFill>
                  <a:srgbClr val="FFFFFF"/>
                </a:solidFill>
                <a:uFill>
                  <a:solidFill>
                    <a:srgbClr val="FFFFFF"/>
                  </a:solidFill>
                </a:uFill>
                <a:latin typeface="Calibri"/>
                <a:ea typeface="DejaVu Sans"/>
              </a:rPr>
              <a:t>Animal</a:t>
            </a:r>
            <a:endParaRPr lang="en-US" sz="1800" b="0" strike="noStrike" spc="-1">
              <a:solidFill>
                <a:srgbClr val="000000"/>
              </a:solidFill>
              <a:uFill>
                <a:solidFill>
                  <a:srgbClr val="FFFFFF"/>
                </a:solidFill>
              </a:uFill>
              <a:latin typeface="Arial"/>
            </a:endParaRPr>
          </a:p>
        </p:txBody>
      </p:sp>
      <p:sp>
        <p:nvSpPr>
          <p:cNvPr id="304" name="CustomShape 5"/>
          <p:cNvSpPr/>
          <p:nvPr/>
        </p:nvSpPr>
        <p:spPr>
          <a:xfrm>
            <a:off x="838080" y="3467160"/>
            <a:ext cx="1675800" cy="913680"/>
          </a:xfrm>
          <a:prstGeom prst="roundRect">
            <a:avLst>
              <a:gd name="adj" fmla="val 16667"/>
            </a:avLst>
          </a:prstGeom>
          <a:solidFill>
            <a:srgbClr val="92D050"/>
          </a:solidFill>
          <a:ln w="25560">
            <a:solidFill>
              <a:srgbClr val="3A5F8B"/>
            </a:solidFill>
            <a:round/>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1800" b="0" strike="noStrike" spc="-1">
                <a:solidFill>
                  <a:srgbClr val="FFFFFF"/>
                </a:solidFill>
                <a:uFill>
                  <a:solidFill>
                    <a:srgbClr val="FFFFFF"/>
                  </a:solidFill>
                </a:uFill>
                <a:latin typeface="Calibri"/>
                <a:ea typeface="DejaVu Sans"/>
              </a:rPr>
              <a:t>Chordate</a:t>
            </a:r>
            <a:endParaRPr lang="en-US" sz="1800" b="0" strike="noStrike" spc="-1">
              <a:solidFill>
                <a:srgbClr val="000000"/>
              </a:solidFill>
              <a:uFill>
                <a:solidFill>
                  <a:srgbClr val="FFFFFF"/>
                </a:solidFill>
              </a:uFill>
              <a:latin typeface="Arial"/>
            </a:endParaRPr>
          </a:p>
        </p:txBody>
      </p:sp>
      <p:sp>
        <p:nvSpPr>
          <p:cNvPr id="305" name="CustomShape 6"/>
          <p:cNvSpPr/>
          <p:nvPr/>
        </p:nvSpPr>
        <p:spPr>
          <a:xfrm>
            <a:off x="838080" y="1600200"/>
            <a:ext cx="1675800" cy="913680"/>
          </a:xfrm>
          <a:prstGeom prst="roundRect">
            <a:avLst>
              <a:gd name="adj" fmla="val 16667"/>
            </a:avLst>
          </a:prstGeom>
          <a:solidFill>
            <a:srgbClr val="FFC000"/>
          </a:solidFill>
          <a:ln w="25560">
            <a:solidFill>
              <a:srgbClr val="3A5F8B"/>
            </a:solidFill>
            <a:round/>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1800" b="0" strike="noStrike" spc="-1">
                <a:solidFill>
                  <a:srgbClr val="FFFFFF"/>
                </a:solidFill>
                <a:uFill>
                  <a:solidFill>
                    <a:srgbClr val="FFFFFF"/>
                  </a:solidFill>
                </a:uFill>
                <a:latin typeface="Calibri"/>
                <a:ea typeface="DejaVu Sans"/>
              </a:rPr>
              <a:t>Mammal</a:t>
            </a:r>
            <a:endParaRPr lang="en-US" sz="1800" b="0" strike="noStrike" spc="-1">
              <a:solidFill>
                <a:srgbClr val="000000"/>
              </a:solidFill>
              <a:uFill>
                <a:solidFill>
                  <a:srgbClr val="FFFFFF"/>
                </a:solidFill>
              </a:uFill>
              <a:latin typeface="Arial"/>
            </a:endParaRPr>
          </a:p>
        </p:txBody>
      </p:sp>
      <p:sp>
        <p:nvSpPr>
          <p:cNvPr id="306" name="CustomShape 7"/>
          <p:cNvSpPr/>
          <p:nvPr/>
        </p:nvSpPr>
        <p:spPr>
          <a:xfrm>
            <a:off x="1676520" y="4419720"/>
            <a:ext cx="360" cy="837360"/>
          </a:xfrm>
          <a:custGeom>
            <a:avLst/>
            <a:gdLst/>
            <a:ahLst/>
            <a:cxnLst/>
            <a:rect l="l" t="t" r="r" b="b"/>
            <a:pathLst>
              <a:path w="21600" h="21600">
                <a:moveTo>
                  <a:pt x="0" y="0"/>
                </a:moveTo>
                <a:lnTo>
                  <a:pt x="21600" y="21600"/>
                </a:lnTo>
              </a:path>
            </a:pathLst>
          </a:custGeom>
          <a:noFill/>
          <a:ln w="57240">
            <a:solidFill>
              <a:srgbClr val="4A7EBB"/>
            </a:solidFill>
            <a:round/>
            <a:tailEnd type="triangle" w="med" len="med"/>
          </a:ln>
        </p:spPr>
        <p:style>
          <a:lnRef idx="0">
            <a:scrgbClr r="0" g="0" b="0"/>
          </a:lnRef>
          <a:fillRef idx="0">
            <a:scrgbClr r="0" g="0" b="0"/>
          </a:fillRef>
          <a:effectRef idx="0">
            <a:scrgbClr r="0" g="0" b="0"/>
          </a:effectRef>
          <a:fontRef idx="minor"/>
        </p:style>
      </p:sp>
      <p:sp>
        <p:nvSpPr>
          <p:cNvPr id="307" name="CustomShape 8"/>
          <p:cNvSpPr/>
          <p:nvPr/>
        </p:nvSpPr>
        <p:spPr>
          <a:xfrm>
            <a:off x="1676520" y="2586600"/>
            <a:ext cx="360" cy="837360"/>
          </a:xfrm>
          <a:custGeom>
            <a:avLst/>
            <a:gdLst/>
            <a:ahLst/>
            <a:cxnLst/>
            <a:rect l="l" t="t" r="r" b="b"/>
            <a:pathLst>
              <a:path w="21600" h="21600">
                <a:moveTo>
                  <a:pt x="0" y="0"/>
                </a:moveTo>
                <a:lnTo>
                  <a:pt x="21600" y="21600"/>
                </a:lnTo>
              </a:path>
            </a:pathLst>
          </a:custGeom>
          <a:noFill/>
          <a:ln w="57240">
            <a:solidFill>
              <a:srgbClr val="4A7EBB"/>
            </a:solidFill>
            <a:round/>
            <a:tailEnd type="triangle" w="med" len="med"/>
          </a:ln>
        </p:spPr>
        <p:style>
          <a:lnRef idx="0">
            <a:scrgbClr r="0" g="0" b="0"/>
          </a:lnRef>
          <a:fillRef idx="0">
            <a:scrgbClr r="0" g="0" b="0"/>
          </a:fillRef>
          <a:effectRef idx="0">
            <a:scrgbClr r="0" g="0" b="0"/>
          </a:effectRef>
          <a:fontRef idx="minor"/>
        </p:style>
      </p:sp>
      <p:sp>
        <p:nvSpPr>
          <p:cNvPr id="308" name="CustomShape 9"/>
          <p:cNvSpPr/>
          <p:nvPr/>
        </p:nvSpPr>
        <p:spPr>
          <a:xfrm>
            <a:off x="1755000" y="2768040"/>
            <a:ext cx="48996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strike="noStrike" spc="-1">
                <a:solidFill>
                  <a:srgbClr val="000000"/>
                </a:solidFill>
                <a:uFill>
                  <a:solidFill>
                    <a:srgbClr val="FFFFFF"/>
                  </a:solidFill>
                </a:uFill>
                <a:latin typeface="Calibri"/>
                <a:ea typeface="DejaVu Sans"/>
              </a:rPr>
              <a:t>Is a</a:t>
            </a:r>
            <a:endParaRPr lang="en-US" sz="1800" b="0" strike="noStrike" spc="-1">
              <a:solidFill>
                <a:srgbClr val="000000"/>
              </a:solidFill>
              <a:uFill>
                <a:solidFill>
                  <a:srgbClr val="FFFFFF"/>
                </a:solidFill>
              </a:uFill>
              <a:latin typeface="Arial"/>
            </a:endParaRPr>
          </a:p>
        </p:txBody>
      </p:sp>
      <p:sp>
        <p:nvSpPr>
          <p:cNvPr id="309" name="CustomShape 10"/>
          <p:cNvSpPr/>
          <p:nvPr/>
        </p:nvSpPr>
        <p:spPr>
          <a:xfrm>
            <a:off x="1728000" y="4615920"/>
            <a:ext cx="48996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strike="noStrike" spc="-1">
                <a:solidFill>
                  <a:srgbClr val="000000"/>
                </a:solidFill>
                <a:uFill>
                  <a:solidFill>
                    <a:srgbClr val="FFFFFF"/>
                  </a:solidFill>
                </a:uFill>
                <a:latin typeface="Calibri"/>
                <a:ea typeface="DejaVu Sans"/>
              </a:rPr>
              <a:t>Is a</a:t>
            </a:r>
            <a:endParaRPr lang="en-US" sz="1800" b="0" strike="noStrike" spc="-1">
              <a:solidFill>
                <a:srgbClr val="000000"/>
              </a:solidFill>
              <a:uFill>
                <a:solidFill>
                  <a:srgbClr val="FFFFFF"/>
                </a:solidFill>
              </a:uFill>
              <a:latin typeface="Arial"/>
            </a:endParaRPr>
          </a:p>
        </p:txBody>
      </p:sp>
      <p:sp>
        <p:nvSpPr>
          <p:cNvPr id="310" name="CustomShape 11"/>
          <p:cNvSpPr/>
          <p:nvPr/>
        </p:nvSpPr>
        <p:spPr>
          <a:xfrm>
            <a:off x="4114800" y="2895480"/>
            <a:ext cx="4037760" cy="3351960"/>
          </a:xfrm>
          <a:prstGeom prst="roundRect">
            <a:avLst>
              <a:gd name="adj" fmla="val 16667"/>
            </a:avLst>
          </a:prstGeom>
          <a:solidFill>
            <a:srgbClr val="00B050"/>
          </a:solidFill>
          <a:ln w="25560">
            <a:solidFill>
              <a:srgbClr val="3A5F8B"/>
            </a:solidFill>
            <a:round/>
          </a:ln>
        </p:spPr>
        <p:style>
          <a:lnRef idx="0">
            <a:scrgbClr r="0" g="0" b="0"/>
          </a:lnRef>
          <a:fillRef idx="0">
            <a:scrgbClr r="0" g="0" b="0"/>
          </a:fillRef>
          <a:effectRef idx="0">
            <a:scrgbClr r="0" g="0" b="0"/>
          </a:effectRef>
          <a:fontRef idx="minor"/>
        </p:style>
      </p:sp>
      <p:sp>
        <p:nvSpPr>
          <p:cNvPr id="311" name="CustomShape 12"/>
          <p:cNvSpPr/>
          <p:nvPr/>
        </p:nvSpPr>
        <p:spPr>
          <a:xfrm>
            <a:off x="4800600" y="3581280"/>
            <a:ext cx="2437560" cy="2133000"/>
          </a:xfrm>
          <a:prstGeom prst="roundRect">
            <a:avLst>
              <a:gd name="adj" fmla="val 16667"/>
            </a:avLst>
          </a:prstGeom>
          <a:solidFill>
            <a:srgbClr val="92D050"/>
          </a:solidFill>
          <a:ln w="25560">
            <a:solidFill>
              <a:srgbClr val="3A5F8B"/>
            </a:solidFill>
            <a:round/>
          </a:ln>
        </p:spPr>
        <p:style>
          <a:lnRef idx="0">
            <a:scrgbClr r="0" g="0" b="0"/>
          </a:lnRef>
          <a:fillRef idx="0">
            <a:scrgbClr r="0" g="0" b="0"/>
          </a:fillRef>
          <a:effectRef idx="0">
            <a:scrgbClr r="0" g="0" b="0"/>
          </a:effectRef>
          <a:fontRef idx="minor"/>
        </p:style>
      </p:sp>
      <p:sp>
        <p:nvSpPr>
          <p:cNvPr id="312" name="CustomShape 13"/>
          <p:cNvSpPr/>
          <p:nvPr/>
        </p:nvSpPr>
        <p:spPr>
          <a:xfrm>
            <a:off x="5181480" y="4191120"/>
            <a:ext cx="1675800" cy="913680"/>
          </a:xfrm>
          <a:prstGeom prst="roundRect">
            <a:avLst>
              <a:gd name="adj" fmla="val 16667"/>
            </a:avLst>
          </a:prstGeom>
          <a:solidFill>
            <a:srgbClr val="FFC000"/>
          </a:solidFill>
          <a:ln w="25560">
            <a:solidFill>
              <a:srgbClr val="3A5F8B"/>
            </a:solidFill>
            <a:round/>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1800" b="0" strike="noStrike" spc="-1">
                <a:solidFill>
                  <a:srgbClr val="FFFFFF"/>
                </a:solidFill>
                <a:uFill>
                  <a:solidFill>
                    <a:srgbClr val="FFFFFF"/>
                  </a:solidFill>
                </a:uFill>
                <a:latin typeface="Calibri"/>
                <a:ea typeface="DejaVu Sans"/>
              </a:rPr>
              <a:t>Mammal</a:t>
            </a:r>
            <a:endParaRPr lang="en-US" sz="1800" b="0" strike="noStrike" spc="-1">
              <a:solidFill>
                <a:srgbClr val="000000"/>
              </a:solidFill>
              <a:uFill>
                <a:solidFill>
                  <a:srgbClr val="FFFFFF"/>
                </a:solidFill>
              </a:uFill>
              <a:latin typeface="Arial"/>
            </a:endParaRPr>
          </a:p>
        </p:txBody>
      </p:sp>
      <p:sp>
        <p:nvSpPr>
          <p:cNvPr id="313" name="CustomShape 14"/>
          <p:cNvSpPr/>
          <p:nvPr/>
        </p:nvSpPr>
        <p:spPr>
          <a:xfrm>
            <a:off x="5501520" y="5225400"/>
            <a:ext cx="103572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strike="noStrike" spc="-1">
                <a:solidFill>
                  <a:srgbClr val="FFFFFF"/>
                </a:solidFill>
                <a:uFill>
                  <a:solidFill>
                    <a:srgbClr val="FFFFFF"/>
                  </a:solidFill>
                </a:uFill>
                <a:latin typeface="Calibri"/>
                <a:ea typeface="DejaVu Sans"/>
              </a:rPr>
              <a:t>Chordate</a:t>
            </a:r>
            <a:endParaRPr lang="en-US" sz="1800" b="0" strike="noStrike" spc="-1">
              <a:solidFill>
                <a:srgbClr val="000000"/>
              </a:solidFill>
              <a:uFill>
                <a:solidFill>
                  <a:srgbClr val="FFFFFF"/>
                </a:solidFill>
              </a:uFill>
              <a:latin typeface="Arial"/>
            </a:endParaRPr>
          </a:p>
        </p:txBody>
      </p:sp>
      <p:sp>
        <p:nvSpPr>
          <p:cNvPr id="314" name="CustomShape 15"/>
          <p:cNvSpPr/>
          <p:nvPr/>
        </p:nvSpPr>
        <p:spPr>
          <a:xfrm>
            <a:off x="5604480" y="5791320"/>
            <a:ext cx="82980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strike="noStrike" spc="-1">
                <a:solidFill>
                  <a:srgbClr val="FFFFFF"/>
                </a:solidFill>
                <a:uFill>
                  <a:solidFill>
                    <a:srgbClr val="FFFFFF"/>
                  </a:solidFill>
                </a:uFill>
                <a:latin typeface="Calibri"/>
                <a:ea typeface="DejaVu Sans"/>
              </a:rPr>
              <a:t>Animal</a:t>
            </a:r>
            <a:endParaRPr lang="en-US" sz="1800" b="0" strike="noStrike" spc="-1">
              <a:solidFill>
                <a:srgbClr val="000000"/>
              </a:solidFill>
              <a:uFill>
                <a:solidFill>
                  <a:srgbClr val="FFFFFF"/>
                </a:solidFill>
              </a:uFill>
              <a:latin typeface="Arial"/>
            </a:endParaRPr>
          </a:p>
        </p:txBody>
      </p:sp>
      <p:sp>
        <p:nvSpPr>
          <p:cNvPr id="315" name="CustomShape 16"/>
          <p:cNvSpPr/>
          <p:nvPr/>
        </p:nvSpPr>
        <p:spPr>
          <a:xfrm>
            <a:off x="2514600" y="2057400"/>
            <a:ext cx="11880" cy="3656880"/>
          </a:xfrm>
          <a:prstGeom prst="curvedConnector3">
            <a:avLst>
              <a:gd name="adj1" fmla="val 5184000"/>
            </a:avLst>
          </a:prstGeom>
          <a:noFill/>
          <a:ln w="28440" cap="rnd">
            <a:solidFill>
              <a:srgbClr val="4A7EBB"/>
            </a:solidFill>
            <a:custDash>
              <a:ds d="400000" sp="300000"/>
            </a:custDash>
            <a:round/>
            <a:tailEnd type="triangle" w="med" len="med"/>
          </a:ln>
        </p:spPr>
        <p:style>
          <a:lnRef idx="0">
            <a:scrgbClr r="0" g="0" b="0"/>
          </a:lnRef>
          <a:fillRef idx="0">
            <a:scrgbClr r="0" g="0" b="0"/>
          </a:fillRef>
          <a:effectRef idx="0">
            <a:scrgbClr r="0" g="0" b="0"/>
          </a:effectRef>
          <a:fontRef idx="minor"/>
        </p:style>
      </p:sp>
      <p:sp>
        <p:nvSpPr>
          <p:cNvPr id="316" name="CustomShape 17"/>
          <p:cNvSpPr/>
          <p:nvPr/>
        </p:nvSpPr>
        <p:spPr>
          <a:xfrm>
            <a:off x="3202920" y="3668040"/>
            <a:ext cx="48996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strike="noStrike" spc="-1">
                <a:solidFill>
                  <a:srgbClr val="000000"/>
                </a:solidFill>
                <a:uFill>
                  <a:solidFill>
                    <a:srgbClr val="FFFFFF"/>
                  </a:solidFill>
                </a:uFill>
                <a:latin typeface="Calibri"/>
                <a:ea typeface="DejaVu Sans"/>
              </a:rPr>
              <a:t>Is a</a:t>
            </a:r>
            <a:endParaRPr lang="en-US" sz="1800" b="0" strike="noStrike" spc="-1">
              <a:solidFill>
                <a:srgbClr val="000000"/>
              </a:solidFill>
              <a:uFill>
                <a:solidFill>
                  <a:srgbClr val="FFFFFF"/>
                </a:solidFill>
              </a:uFill>
              <a:latin typeface="Aria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 name="CustomShape 1"/>
          <p:cNvSpPr/>
          <p:nvPr/>
        </p:nvSpPr>
        <p:spPr>
          <a:xfrm>
            <a:off x="457200" y="0"/>
            <a:ext cx="82288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r>
              <a:rPr lang="en-US" sz="4400" b="1" strike="noStrike" spc="-1">
                <a:solidFill>
                  <a:srgbClr val="1F497D"/>
                </a:solidFill>
                <a:uFill>
                  <a:solidFill>
                    <a:srgbClr val="FFFFFF"/>
                  </a:solidFill>
                </a:uFill>
                <a:latin typeface="Calibri"/>
              </a:rPr>
              <a:t>Development of an </a:t>
            </a:r>
            <a:r>
              <a:rPr lang="en-US" sz="4400" b="1" i="1" strike="noStrike" spc="-1">
                <a:solidFill>
                  <a:srgbClr val="1F497D"/>
                </a:solidFill>
                <a:uFill>
                  <a:solidFill>
                    <a:srgbClr val="FFFFFF"/>
                  </a:solidFill>
                </a:uFill>
                <a:latin typeface="Calibri"/>
              </a:rPr>
              <a:t>increasingly</a:t>
            </a:r>
            <a:endParaRPr lang="en-US" sz="1800" b="0" strike="noStrike" spc="-1">
              <a:solidFill>
                <a:srgbClr val="000000"/>
              </a:solidFill>
              <a:uFill>
                <a:solidFill>
                  <a:srgbClr val="FFFFFF"/>
                </a:solidFill>
              </a:uFill>
              <a:latin typeface="Arial"/>
            </a:endParaRPr>
          </a:p>
          <a:p>
            <a:pPr algn="ctr">
              <a:lnSpc>
                <a:spcPct val="100000"/>
              </a:lnSpc>
            </a:pPr>
            <a:r>
              <a:rPr lang="en-US" sz="4400" b="1" strike="noStrike" spc="-1">
                <a:solidFill>
                  <a:srgbClr val="1F497D"/>
                </a:solidFill>
                <a:uFill>
                  <a:solidFill>
                    <a:srgbClr val="FFFFFF"/>
                  </a:solidFill>
                </a:uFill>
                <a:latin typeface="Calibri"/>
              </a:rPr>
              <a:t> applied notion of ontology</a:t>
            </a:r>
            <a:endParaRPr lang="en-US" sz="1800" b="0" strike="noStrike" spc="-1">
              <a:solidFill>
                <a:srgbClr val="000000"/>
              </a:solidFill>
              <a:uFill>
                <a:solidFill>
                  <a:srgbClr val="FFFFFF"/>
                </a:solidFill>
              </a:uFill>
              <a:latin typeface="Arial"/>
            </a:endParaRPr>
          </a:p>
        </p:txBody>
      </p:sp>
      <p:sp>
        <p:nvSpPr>
          <p:cNvPr id="318" name="CustomShape 2"/>
          <p:cNvSpPr/>
          <p:nvPr/>
        </p:nvSpPr>
        <p:spPr>
          <a:xfrm>
            <a:off x="457200" y="1447920"/>
            <a:ext cx="8228880" cy="4952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641"/>
              </a:spcBef>
            </a:pPr>
            <a:r>
              <a:rPr lang="en-US" b="0" i="1" strike="noStrike" spc="-1" dirty="0">
                <a:solidFill>
                  <a:srgbClr val="000000"/>
                </a:solidFill>
                <a:uFill>
                  <a:solidFill>
                    <a:srgbClr val="FFFFFF"/>
                  </a:solidFill>
                </a:uFill>
                <a:latin typeface="Calibri"/>
              </a:rPr>
              <a:t>An explicit specification of a conceptualization</a:t>
            </a:r>
            <a:endParaRPr lang="en-US" sz="1100" b="0" strike="noStrike" spc="-1" dirty="0">
              <a:solidFill>
                <a:srgbClr val="000000"/>
              </a:solidFill>
              <a:uFill>
                <a:solidFill>
                  <a:srgbClr val="FFFFFF"/>
                </a:solidFill>
              </a:uFill>
              <a:latin typeface="Arial"/>
            </a:endParaRPr>
          </a:p>
          <a:p>
            <a:pPr>
              <a:lnSpc>
                <a:spcPct val="100000"/>
              </a:lnSpc>
              <a:spcBef>
                <a:spcPts val="641"/>
              </a:spcBef>
            </a:pPr>
            <a:r>
              <a:rPr lang="en-US" b="0" strike="noStrike" spc="-1" dirty="0">
                <a:solidFill>
                  <a:srgbClr val="000000"/>
                </a:solidFill>
                <a:uFill>
                  <a:solidFill>
                    <a:srgbClr val="FFFFFF"/>
                  </a:solidFill>
                </a:uFill>
                <a:latin typeface="Calibri"/>
              </a:rPr>
              <a:t> - Thomas Robert Gruber, 1993 (inventor of Siri)</a:t>
            </a:r>
            <a:endParaRPr lang="en-US" sz="1100" b="0" strike="noStrike" spc="-1" dirty="0">
              <a:solidFill>
                <a:srgbClr val="000000"/>
              </a:solidFill>
              <a:uFill>
                <a:solidFill>
                  <a:srgbClr val="FFFFFF"/>
                </a:solidFill>
              </a:uFill>
              <a:latin typeface="Arial"/>
            </a:endParaRPr>
          </a:p>
          <a:p>
            <a:pPr marL="343080" indent="-342360">
              <a:lnSpc>
                <a:spcPct val="100000"/>
              </a:lnSpc>
              <a:spcBef>
                <a:spcPts val="641"/>
              </a:spcBef>
              <a:buClr>
                <a:srgbClr val="000000"/>
              </a:buClr>
              <a:buFont typeface="Arial"/>
              <a:buChar char="•"/>
            </a:pPr>
            <a:r>
              <a:rPr lang="en-US" b="0" strike="noStrike" spc="-1" dirty="0">
                <a:solidFill>
                  <a:srgbClr val="000000"/>
                </a:solidFill>
                <a:uFill>
                  <a:solidFill>
                    <a:srgbClr val="FFFFFF"/>
                  </a:solidFill>
                </a:uFill>
                <a:latin typeface="Calibri"/>
              </a:rPr>
              <a:t>A </a:t>
            </a:r>
            <a:r>
              <a:rPr lang="en-US" b="1" strike="noStrike" spc="-1" dirty="0">
                <a:solidFill>
                  <a:srgbClr val="000000"/>
                </a:solidFill>
                <a:uFill>
                  <a:solidFill>
                    <a:srgbClr val="FFFFFF"/>
                  </a:solidFill>
                </a:uFill>
                <a:latin typeface="Calibri"/>
              </a:rPr>
              <a:t>conceptualization</a:t>
            </a:r>
            <a:r>
              <a:rPr lang="en-US" b="0" strike="noStrike" spc="-1" dirty="0">
                <a:solidFill>
                  <a:srgbClr val="000000"/>
                </a:solidFill>
                <a:uFill>
                  <a:solidFill>
                    <a:srgbClr val="FFFFFF"/>
                  </a:solidFill>
                </a:uFill>
                <a:latin typeface="Calibri"/>
              </a:rPr>
              <a:t> is the way we think about a domain (a “system of categories accounting for a particular view on the world”, i.e., a philosophical ontology)</a:t>
            </a:r>
            <a:endParaRPr lang="en-US" sz="1100" b="0" strike="noStrike" spc="-1" dirty="0">
              <a:solidFill>
                <a:srgbClr val="000000"/>
              </a:solidFill>
              <a:uFill>
                <a:solidFill>
                  <a:srgbClr val="FFFFFF"/>
                </a:solidFill>
              </a:uFill>
              <a:latin typeface="Arial"/>
            </a:endParaRPr>
          </a:p>
          <a:p>
            <a:pPr marL="343080" indent="-342360">
              <a:lnSpc>
                <a:spcPct val="100000"/>
              </a:lnSpc>
              <a:spcBef>
                <a:spcPts val="641"/>
              </a:spcBef>
              <a:buClr>
                <a:srgbClr val="000000"/>
              </a:buClr>
              <a:buFont typeface="Arial"/>
              <a:buChar char="•"/>
            </a:pPr>
            <a:r>
              <a:rPr lang="en-US" b="0" strike="noStrike" spc="-1" dirty="0">
                <a:solidFill>
                  <a:srgbClr val="000000"/>
                </a:solidFill>
                <a:uFill>
                  <a:solidFill>
                    <a:srgbClr val="FFFFFF"/>
                  </a:solidFill>
                </a:uFill>
                <a:latin typeface="Calibri"/>
              </a:rPr>
              <a:t>A </a:t>
            </a:r>
            <a:r>
              <a:rPr lang="en-US" b="1" strike="noStrike" spc="-1" dirty="0">
                <a:solidFill>
                  <a:srgbClr val="000000"/>
                </a:solidFill>
                <a:uFill>
                  <a:solidFill>
                    <a:srgbClr val="FFFFFF"/>
                  </a:solidFill>
                </a:uFill>
                <a:latin typeface="Calibri"/>
              </a:rPr>
              <a:t>specification</a:t>
            </a:r>
            <a:r>
              <a:rPr lang="en-US" b="0" strike="noStrike" spc="-1" dirty="0">
                <a:solidFill>
                  <a:srgbClr val="000000"/>
                </a:solidFill>
                <a:uFill>
                  <a:solidFill>
                    <a:srgbClr val="FFFFFF"/>
                  </a:solidFill>
                </a:uFill>
                <a:latin typeface="Calibri"/>
              </a:rPr>
              <a:t> provides a formal way of writing it down (and making it accessible to humans </a:t>
            </a:r>
            <a:r>
              <a:rPr lang="en-US" b="1" strike="noStrike" spc="-1" dirty="0">
                <a:solidFill>
                  <a:srgbClr val="000000"/>
                </a:solidFill>
                <a:uFill>
                  <a:solidFill>
                    <a:srgbClr val="FFFFFF"/>
                  </a:solidFill>
                </a:uFill>
                <a:latin typeface="Calibri"/>
              </a:rPr>
              <a:t>and</a:t>
            </a:r>
            <a:r>
              <a:rPr lang="en-US" b="0" strike="noStrike" spc="-1" dirty="0">
                <a:solidFill>
                  <a:srgbClr val="000000"/>
                </a:solidFill>
                <a:uFill>
                  <a:solidFill>
                    <a:srgbClr val="FFFFFF"/>
                  </a:solidFill>
                </a:uFill>
                <a:latin typeface="Calibri"/>
              </a:rPr>
              <a:t> machines)</a:t>
            </a:r>
            <a:endParaRPr lang="en-US" sz="1100" b="0" strike="noStrike" spc="-1" dirty="0">
              <a:solidFill>
                <a:srgbClr val="000000"/>
              </a:solidFill>
              <a:uFill>
                <a:solidFill>
                  <a:srgbClr val="FFFFFF"/>
                </a:solidFill>
              </a:uFill>
              <a:latin typeface="Arial"/>
            </a:endParaRPr>
          </a:p>
          <a:p>
            <a:pPr>
              <a:lnSpc>
                <a:spcPct val="100000"/>
              </a:lnSpc>
              <a:spcBef>
                <a:spcPts val="641"/>
              </a:spcBef>
            </a:pPr>
            <a:endParaRPr lang="en-US" sz="1100" b="0" strike="noStrike" spc="-1" dirty="0">
              <a:solidFill>
                <a:srgbClr val="000000"/>
              </a:solidFill>
              <a:uFill>
                <a:solidFill>
                  <a:srgbClr val="FFFFFF"/>
                </a:solidFill>
              </a:uFill>
              <a:latin typeface="Arial"/>
            </a:endParaRPr>
          </a:p>
          <a:p>
            <a:pPr>
              <a:lnSpc>
                <a:spcPct val="100000"/>
              </a:lnSpc>
              <a:spcBef>
                <a:spcPts val="641"/>
              </a:spcBef>
            </a:pPr>
            <a:r>
              <a:rPr lang="en-US" b="0" i="1" strike="noStrike" spc="-1" dirty="0">
                <a:solidFill>
                  <a:srgbClr val="000000"/>
                </a:solidFill>
                <a:uFill>
                  <a:solidFill>
                    <a:srgbClr val="FFFFFF"/>
                  </a:solidFill>
                </a:uFill>
                <a:latin typeface="Calibri"/>
              </a:rPr>
              <a:t>A </a:t>
            </a:r>
            <a:r>
              <a:rPr lang="en-US" b="1" i="1" strike="noStrike" spc="-1" dirty="0">
                <a:solidFill>
                  <a:srgbClr val="000000"/>
                </a:solidFill>
                <a:uFill>
                  <a:solidFill>
                    <a:srgbClr val="FFFFFF"/>
                  </a:solidFill>
                </a:uFill>
                <a:latin typeface="Calibri"/>
              </a:rPr>
              <a:t>formal</a:t>
            </a:r>
            <a:r>
              <a:rPr lang="en-US" b="0" i="1" strike="noStrike" spc="-1" dirty="0">
                <a:solidFill>
                  <a:srgbClr val="000000"/>
                </a:solidFill>
                <a:uFill>
                  <a:solidFill>
                    <a:srgbClr val="FFFFFF"/>
                  </a:solidFill>
                </a:uFill>
                <a:latin typeface="Calibri"/>
              </a:rPr>
              <a:t> speciﬁcation of a </a:t>
            </a:r>
            <a:r>
              <a:rPr lang="en-US" b="1" i="1" strike="noStrike" spc="-1" dirty="0">
                <a:solidFill>
                  <a:srgbClr val="000000"/>
                </a:solidFill>
                <a:uFill>
                  <a:solidFill>
                    <a:srgbClr val="FFFFFF"/>
                  </a:solidFill>
                </a:uFill>
                <a:latin typeface="Calibri"/>
              </a:rPr>
              <a:t>shared</a:t>
            </a:r>
            <a:r>
              <a:rPr lang="en-US" b="0" i="1" strike="noStrike" spc="-1" dirty="0">
                <a:solidFill>
                  <a:srgbClr val="000000"/>
                </a:solidFill>
                <a:uFill>
                  <a:solidFill>
                    <a:srgbClr val="FFFFFF"/>
                  </a:solidFill>
                </a:uFill>
                <a:latin typeface="Calibri"/>
              </a:rPr>
              <a:t> conceptualization</a:t>
            </a:r>
            <a:endParaRPr lang="en-US" sz="1100" b="0" strike="noStrike" spc="-1" dirty="0">
              <a:solidFill>
                <a:srgbClr val="000000"/>
              </a:solidFill>
              <a:uFill>
                <a:solidFill>
                  <a:srgbClr val="FFFFFF"/>
                </a:solidFill>
              </a:uFill>
              <a:latin typeface="Arial"/>
            </a:endParaRPr>
          </a:p>
          <a:p>
            <a:pPr>
              <a:lnSpc>
                <a:spcPct val="100000"/>
              </a:lnSpc>
              <a:spcBef>
                <a:spcPts val="641"/>
              </a:spcBef>
            </a:pPr>
            <a:r>
              <a:rPr lang="en-US" b="0" strike="noStrike" spc="-1" dirty="0">
                <a:solidFill>
                  <a:srgbClr val="000000"/>
                </a:solidFill>
                <a:uFill>
                  <a:solidFill>
                    <a:srgbClr val="FFFFFF"/>
                  </a:solidFill>
                </a:uFill>
                <a:latin typeface="Calibri"/>
              </a:rPr>
              <a:t> - </a:t>
            </a:r>
            <a:r>
              <a:rPr lang="en-US" b="0" strike="noStrike" spc="-1" dirty="0" err="1">
                <a:solidFill>
                  <a:srgbClr val="000000"/>
                </a:solidFill>
                <a:uFill>
                  <a:solidFill>
                    <a:srgbClr val="FFFFFF"/>
                  </a:solidFill>
                </a:uFill>
                <a:latin typeface="Calibri"/>
              </a:rPr>
              <a:t>Borst</a:t>
            </a:r>
            <a:r>
              <a:rPr lang="en-US" b="0" strike="noStrike" spc="-1" dirty="0">
                <a:solidFill>
                  <a:srgbClr val="000000"/>
                </a:solidFill>
                <a:uFill>
                  <a:solidFill>
                    <a:srgbClr val="FFFFFF"/>
                  </a:solidFill>
                </a:uFill>
                <a:latin typeface="Calibri"/>
              </a:rPr>
              <a:t> 1997</a:t>
            </a:r>
            <a:endParaRPr lang="en-US" sz="1100" b="0" strike="noStrike" spc="-1" dirty="0">
              <a:solidFill>
                <a:srgbClr val="000000"/>
              </a:solidFill>
              <a:uFill>
                <a:solidFill>
                  <a:srgbClr val="FFFFFF"/>
                </a:solidFill>
              </a:uFill>
              <a:latin typeface="Arial"/>
            </a:endParaRPr>
          </a:p>
          <a:p>
            <a:pPr>
              <a:lnSpc>
                <a:spcPct val="100000"/>
              </a:lnSpc>
              <a:spcBef>
                <a:spcPts val="641"/>
              </a:spcBef>
            </a:pPr>
            <a:endParaRPr lang="en-US" sz="1100" b="0" strike="noStrike" spc="-1" dirty="0">
              <a:solidFill>
                <a:srgbClr val="000000"/>
              </a:solidFill>
              <a:uFill>
                <a:solidFill>
                  <a:srgbClr val="FFFFFF"/>
                </a:solidFill>
              </a:uFill>
              <a:latin typeface="Arial"/>
            </a:endParaRPr>
          </a:p>
          <a:p>
            <a:pPr>
              <a:lnSpc>
                <a:spcPct val="100000"/>
              </a:lnSpc>
              <a:spcBef>
                <a:spcPts val="641"/>
              </a:spcBef>
            </a:pPr>
            <a:r>
              <a:rPr lang="en-US" b="0" i="1" strike="noStrike" spc="-1" dirty="0">
                <a:solidFill>
                  <a:srgbClr val="000000"/>
                </a:solidFill>
                <a:uFill>
                  <a:solidFill>
                    <a:srgbClr val="FFFFFF"/>
                  </a:solidFill>
                </a:uFill>
                <a:latin typeface="Calibri"/>
              </a:rPr>
              <a:t>An ontology specifies a </a:t>
            </a:r>
            <a:r>
              <a:rPr lang="en-US" b="1" i="1" strike="noStrike" spc="-1" dirty="0">
                <a:solidFill>
                  <a:srgbClr val="000000"/>
                </a:solidFill>
                <a:uFill>
                  <a:solidFill>
                    <a:srgbClr val="FFFFFF"/>
                  </a:solidFill>
                </a:uFill>
                <a:latin typeface="Calibri"/>
              </a:rPr>
              <a:t>vocabulary</a:t>
            </a:r>
            <a:r>
              <a:rPr lang="en-US" b="0" i="1" strike="noStrike" spc="-1" dirty="0">
                <a:solidFill>
                  <a:srgbClr val="000000"/>
                </a:solidFill>
                <a:uFill>
                  <a:solidFill>
                    <a:srgbClr val="FFFFFF"/>
                  </a:solidFill>
                </a:uFill>
                <a:latin typeface="Calibri"/>
              </a:rPr>
              <a:t> with which to make assertions, which may be inputs or outputs of knowledge agents (such as a software program). … </a:t>
            </a:r>
            <a:r>
              <a:rPr lang="en-US" b="1" i="1" strike="noStrike" spc="-1" dirty="0">
                <a:solidFill>
                  <a:srgbClr val="000000"/>
                </a:solidFill>
                <a:uFill>
                  <a:solidFill>
                    <a:srgbClr val="FFFFFF"/>
                  </a:solidFill>
                </a:uFill>
                <a:latin typeface="Calibri"/>
              </a:rPr>
              <a:t>an ontology must be formulated in some representation language</a:t>
            </a:r>
            <a:endParaRPr lang="en-US" sz="1100" b="0" strike="noStrike" spc="-1" dirty="0">
              <a:solidFill>
                <a:srgbClr val="000000"/>
              </a:solidFill>
              <a:uFill>
                <a:solidFill>
                  <a:srgbClr val="FFFFFF"/>
                </a:solidFill>
              </a:uFill>
              <a:latin typeface="Arial"/>
            </a:endParaRPr>
          </a:p>
          <a:p>
            <a:pPr>
              <a:lnSpc>
                <a:spcPct val="100000"/>
              </a:lnSpc>
              <a:spcBef>
                <a:spcPts val="641"/>
              </a:spcBef>
            </a:pPr>
            <a:r>
              <a:rPr lang="en-US" b="0" strike="noStrike" spc="-1" dirty="0">
                <a:solidFill>
                  <a:srgbClr val="000000"/>
                </a:solidFill>
                <a:uFill>
                  <a:solidFill>
                    <a:srgbClr val="FFFFFF"/>
                  </a:solidFill>
                </a:uFill>
                <a:latin typeface="Calibri"/>
              </a:rPr>
              <a:t> - Gruber (2007)</a:t>
            </a:r>
            <a:endParaRPr lang="en-US" sz="1100" b="0" strike="noStrike" spc="-1" dirty="0">
              <a:solidFill>
                <a:srgbClr val="000000"/>
              </a:solidFill>
              <a:uFill>
                <a:solidFill>
                  <a:srgbClr val="FFFFFF"/>
                </a:solidFill>
              </a:uFill>
              <a:latin typeface="Arial"/>
            </a:endParaRPr>
          </a:p>
          <a:p>
            <a:pPr>
              <a:lnSpc>
                <a:spcPct val="100000"/>
              </a:lnSpc>
              <a:spcBef>
                <a:spcPts val="641"/>
              </a:spcBef>
            </a:pPr>
            <a:endParaRPr lang="en-US" sz="1100" b="0" strike="noStrike" spc="-1" dirty="0">
              <a:solidFill>
                <a:srgbClr val="000000"/>
              </a:solidFill>
              <a:uFill>
                <a:solidFill>
                  <a:srgbClr val="FFFFFF"/>
                </a:solidFill>
              </a:uFill>
              <a:latin typeface="Arial"/>
            </a:endParaRPr>
          </a:p>
          <a:p>
            <a:pPr>
              <a:lnSpc>
                <a:spcPct val="100000"/>
              </a:lnSpc>
              <a:spcBef>
                <a:spcPts val="641"/>
              </a:spcBef>
            </a:pPr>
            <a:r>
              <a:rPr lang="en-US" b="0" strike="noStrike" spc="-1" dirty="0">
                <a:solidFill>
                  <a:srgbClr val="000000"/>
                </a:solidFill>
                <a:uFill>
                  <a:solidFill>
                    <a:srgbClr val="FFFFFF"/>
                  </a:solidFill>
                </a:uFill>
                <a:latin typeface="Calibri"/>
              </a:rPr>
              <a:t>An ontology is defined by </a:t>
            </a:r>
            <a:r>
              <a:rPr lang="en-US" b="0" i="1" strike="noStrike" spc="-1" dirty="0">
                <a:solidFill>
                  <a:srgbClr val="000000"/>
                </a:solidFill>
                <a:uFill>
                  <a:solidFill>
                    <a:srgbClr val="FFFFFF"/>
                  </a:solidFill>
                </a:uFill>
                <a:latin typeface="Calibri"/>
              </a:rPr>
              <a:t>axioms</a:t>
            </a:r>
            <a:r>
              <a:rPr lang="en-US" b="0" strike="noStrike" spc="-1" dirty="0">
                <a:solidFill>
                  <a:srgbClr val="000000"/>
                </a:solidFill>
                <a:uFill>
                  <a:solidFill>
                    <a:srgbClr val="FFFFFF"/>
                  </a:solidFill>
                </a:uFill>
                <a:latin typeface="Calibri"/>
              </a:rPr>
              <a:t> in a </a:t>
            </a:r>
            <a:r>
              <a:rPr lang="en-US" b="1" strike="noStrike" spc="-1" dirty="0">
                <a:solidFill>
                  <a:srgbClr val="000000"/>
                </a:solidFill>
                <a:uFill>
                  <a:solidFill>
                    <a:srgbClr val="FFFFFF"/>
                  </a:solidFill>
                </a:uFill>
                <a:latin typeface="Calibri"/>
              </a:rPr>
              <a:t>formal language</a:t>
            </a:r>
            <a:r>
              <a:rPr lang="en-US" b="0" strike="noStrike" spc="-1" dirty="0">
                <a:solidFill>
                  <a:srgbClr val="000000"/>
                </a:solidFill>
                <a:uFill>
                  <a:solidFill>
                    <a:srgbClr val="FFFFFF"/>
                  </a:solidFill>
                </a:uFill>
                <a:latin typeface="Calibri"/>
              </a:rPr>
              <a:t> with the goal to provide an unbiased (domain- and application-independent) view on reality</a:t>
            </a:r>
            <a:endParaRPr lang="en-US" sz="1100" b="0" strike="noStrike" spc="-1" dirty="0">
              <a:solidFill>
                <a:srgbClr val="000000"/>
              </a:solidFill>
              <a:uFill>
                <a:solidFill>
                  <a:srgbClr val="FFFFFF"/>
                </a:solidFill>
              </a:uFill>
              <a:latin typeface="Arial"/>
            </a:endParaRPr>
          </a:p>
          <a:p>
            <a:pPr>
              <a:lnSpc>
                <a:spcPct val="100000"/>
              </a:lnSpc>
              <a:spcBef>
                <a:spcPts val="641"/>
              </a:spcBef>
            </a:pPr>
            <a:endParaRPr lang="en-US" sz="1100" b="0" strike="noStrike" spc="-1" dirty="0">
              <a:solidFill>
                <a:srgbClr val="000000"/>
              </a:solidFill>
              <a:uFill>
                <a:solidFill>
                  <a:srgbClr val="FFFFFF"/>
                </a:solidFill>
              </a:uFill>
              <a:latin typeface="Arial"/>
            </a:endParaRPr>
          </a:p>
        </p:txBody>
      </p:sp>
      <p:sp>
        <p:nvSpPr>
          <p:cNvPr id="320" name="CustomShape 4"/>
          <p:cNvSpPr/>
          <p:nvPr/>
        </p:nvSpPr>
        <p:spPr>
          <a:xfrm>
            <a:off x="0" y="6629400"/>
            <a:ext cx="2133000" cy="220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fld id="{42662B8D-1312-4E17-A181-1595D7E9863B}" type="slidenum">
              <a:rPr lang="en-US" sz="1200" b="0" strike="noStrike" spc="-1">
                <a:solidFill>
                  <a:srgbClr val="8B8B8B"/>
                </a:solidFill>
                <a:uFill>
                  <a:solidFill>
                    <a:srgbClr val="FFFFFF"/>
                  </a:solidFill>
                </a:uFill>
                <a:latin typeface="Calibri"/>
              </a:rPr>
              <a:t>9</a:t>
            </a:fld>
            <a:endParaRPr lang="en-US" sz="1800" b="0" strike="noStrike" spc="-1">
              <a:solidFill>
                <a:srgbClr val="000000"/>
              </a:solidFill>
              <a:uFill>
                <a:solidFill>
                  <a:srgbClr val="FFFFFF"/>
                </a:solidFill>
              </a:uFill>
              <a:latin typeface="Aria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38019</TotalTime>
  <Words>3038</Words>
  <Application>Microsoft Office PowerPoint</Application>
  <PresentationFormat>On-screen Show (4:3)</PresentationFormat>
  <Paragraphs>485</Paragraphs>
  <Slides>55</Slides>
  <Notes>11</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55</vt:i4>
      </vt:variant>
    </vt:vector>
  </HeadingPairs>
  <TitlesOfParts>
    <vt:vector size="66" baseType="lpstr">
      <vt:lpstr>ＭＳ Ｐゴシック</vt:lpstr>
      <vt:lpstr>AR PL UMing HK</vt:lpstr>
      <vt:lpstr>Arial</vt:lpstr>
      <vt:lpstr>Book Antiqua</vt:lpstr>
      <vt:lpstr>Calibri</vt:lpstr>
      <vt:lpstr>Courier New</vt:lpstr>
      <vt:lpstr>DejaVu Sans</vt:lpstr>
      <vt:lpstr>Symbol</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Questions</vt:lpstr>
      <vt:lpstr>Questions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is a class?</vt:lpstr>
      <vt:lpstr>What is an instance?</vt:lpstr>
      <vt:lpstr>An individual may have properties</vt:lpstr>
      <vt:lpstr>subClass</vt:lpstr>
      <vt:lpstr>Equivalent class</vt:lpstr>
      <vt:lpstr>Disjoint classes</vt:lpstr>
      <vt:lpstr>Same and different individuals</vt:lpstr>
      <vt:lpstr>Same and different individuals</vt:lpstr>
      <vt:lpstr>More complex class expressions</vt:lpstr>
      <vt:lpstr>Domain/Range Entailments</vt:lpstr>
      <vt:lpstr>Universal Quantification</vt:lpstr>
      <vt:lpstr>PowerPoint Presentation</vt:lpstr>
      <vt:lpstr>Questions</vt:lpstr>
      <vt:lpstr>PowerPoint Presentation</vt:lpstr>
      <vt:lpstr>PowerPoint Presentation</vt:lpstr>
      <vt:lpstr>Query answering</vt:lpstr>
      <vt:lpstr>PowerPoint Presentation</vt:lpstr>
      <vt:lpstr>PowerPoint Presentation</vt:lpstr>
      <vt:lpstr>PowerPoint Presentation</vt:lpstr>
      <vt:lpstr>PowerPoint Presentation</vt:lpstr>
      <vt:lpstr>PowerPoint Presentation</vt:lpstr>
      <vt:lpstr>PowerPoint Presentation</vt:lpstr>
      <vt:lpstr>Reasoning with Ontologies</vt:lpstr>
      <vt:lpstr>Reasoning with Ontologies</vt:lpstr>
      <vt:lpstr>Reasoning with Ontologies</vt:lpstr>
      <vt:lpstr>Reasoning with Ontologies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Ontologies</dc:title>
  <dc:subject/>
  <dc:creator>Michel Dumontier</dc:creator>
  <dc:description/>
  <cp:lastModifiedBy>Michel Dumontier</cp:lastModifiedBy>
  <cp:revision>701</cp:revision>
  <cp:lastPrinted>2017-07-12T15:02:02Z</cp:lastPrinted>
  <dcterms:created xsi:type="dcterms:W3CDTF">2012-11-25T23:18:47Z</dcterms:created>
  <dcterms:modified xsi:type="dcterms:W3CDTF">2017-07-16T14:21:02Z</dcterms:modified>
  <dc:language>en-US</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0</vt:i4>
  </property>
  <property fmtid="{D5CDD505-2E9C-101B-9397-08002B2CF9AE}" pid="4" name="HyperlinksChanged">
    <vt:bool>false</vt:bool>
  </property>
  <property fmtid="{D5CDD505-2E9C-101B-9397-08002B2CF9AE}" pid="5" name="LinksUpToDate">
    <vt:bool>false</vt:bool>
  </property>
  <property fmtid="{D5CDD505-2E9C-101B-9397-08002B2CF9AE}" pid="6" name="MMClips">
    <vt:i4>0</vt:i4>
  </property>
  <property fmtid="{D5CDD505-2E9C-101B-9397-08002B2CF9AE}" pid="7" name="Notes">
    <vt:i4>18</vt:i4>
  </property>
  <property fmtid="{D5CDD505-2E9C-101B-9397-08002B2CF9AE}" pid="8" name="PresentationFormat">
    <vt:lpwstr>On-screen Show (4:3)</vt:lpwstr>
  </property>
  <property fmtid="{D5CDD505-2E9C-101B-9397-08002B2CF9AE}" pid="9" name="ScaleCrop">
    <vt:bool>false</vt:bool>
  </property>
  <property fmtid="{D5CDD505-2E9C-101B-9397-08002B2CF9AE}" pid="10" name="ShareDoc">
    <vt:bool>false</vt:bool>
  </property>
  <property fmtid="{D5CDD505-2E9C-101B-9397-08002B2CF9AE}" pid="11" name="Slides">
    <vt:i4>43</vt:i4>
  </property>
</Properties>
</file>